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2"/>
  </p:notesMasterIdLst>
  <p:sldIdLst>
    <p:sldId id="355" r:id="rId5"/>
    <p:sldId id="318" r:id="rId6"/>
    <p:sldId id="364" r:id="rId7"/>
    <p:sldId id="319" r:id="rId8"/>
    <p:sldId id="353" r:id="rId9"/>
    <p:sldId id="320" r:id="rId10"/>
    <p:sldId id="367" r:id="rId11"/>
    <p:sldId id="323" r:id="rId12"/>
    <p:sldId id="324" r:id="rId13"/>
    <p:sldId id="325" r:id="rId14"/>
    <p:sldId id="326" r:id="rId15"/>
    <p:sldId id="327" r:id="rId16"/>
    <p:sldId id="328" r:id="rId17"/>
    <p:sldId id="362" r:id="rId18"/>
    <p:sldId id="330" r:id="rId19"/>
    <p:sldId id="331" r:id="rId20"/>
    <p:sldId id="335" r:id="rId21"/>
    <p:sldId id="366" r:id="rId22"/>
    <p:sldId id="332" r:id="rId23"/>
    <p:sldId id="333" r:id="rId24"/>
    <p:sldId id="349" r:id="rId25"/>
    <p:sldId id="350" r:id="rId26"/>
    <p:sldId id="365" r:id="rId27"/>
    <p:sldId id="342" r:id="rId28"/>
    <p:sldId id="343" r:id="rId29"/>
    <p:sldId id="337" r:id="rId30"/>
    <p:sldId id="374" r:id="rId31"/>
    <p:sldId id="375" r:id="rId32"/>
    <p:sldId id="370" r:id="rId33"/>
    <p:sldId id="371" r:id="rId34"/>
    <p:sldId id="372" r:id="rId35"/>
    <p:sldId id="373" r:id="rId36"/>
    <p:sldId id="360" r:id="rId37"/>
    <p:sldId id="376" r:id="rId38"/>
    <p:sldId id="356" r:id="rId39"/>
    <p:sldId id="359" r:id="rId40"/>
    <p:sldId id="35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48">
          <p15:clr>
            <a:srgbClr val="A4A3A4"/>
          </p15:clr>
        </p15:guide>
        <p15:guide id="2" orient="horz" pos="3072">
          <p15:clr>
            <a:srgbClr val="A4A3A4"/>
          </p15:clr>
        </p15:guide>
        <p15:guide id="3" orient="horz" pos="4233">
          <p15:clr>
            <a:srgbClr val="A4A3A4"/>
          </p15:clr>
        </p15:guide>
        <p15:guide id="4" orient="horz" pos="912">
          <p15:clr>
            <a:srgbClr val="A4A3A4"/>
          </p15:clr>
        </p15:guide>
        <p15:guide id="5" orient="horz" pos="1584">
          <p15:clr>
            <a:srgbClr val="A4A3A4"/>
          </p15:clr>
        </p15:guide>
        <p15:guide id="6" pos="438">
          <p15:clr>
            <a:srgbClr val="A4A3A4"/>
          </p15:clr>
        </p15:guide>
        <p15:guide id="7" pos="3120">
          <p15:clr>
            <a:srgbClr val="A4A3A4"/>
          </p15:clr>
        </p15:guide>
        <p15:guide id="8" pos="5304">
          <p15:clr>
            <a:srgbClr val="A4A3A4"/>
          </p15:clr>
        </p15:guide>
        <p15:guide id="9" pos="38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A832"/>
    <a:srgbClr val="35A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9" autoAdjust="0"/>
    <p:restoredTop sz="93849" autoAdjust="0"/>
  </p:normalViewPr>
  <p:slideViewPr>
    <p:cSldViewPr showGuides="1">
      <p:cViewPr varScale="1">
        <p:scale>
          <a:sx n="91" d="100"/>
          <a:sy n="91" d="100"/>
        </p:scale>
        <p:origin x="-1032" y="-108"/>
      </p:cViewPr>
      <p:guideLst>
        <p:guide orient="horz" pos="1248"/>
        <p:guide orient="horz" pos="3072"/>
        <p:guide orient="horz" pos="4233"/>
        <p:guide orient="horz" pos="912"/>
        <p:guide orient="horz" pos="1584"/>
        <p:guide pos="438"/>
        <p:guide pos="3120"/>
        <p:guide pos="5304"/>
        <p:guide pos="38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A636E-637B-46FB-9630-B39162DCA743}" type="datetimeFigureOut">
              <a:rPr lang="en-US" smtClean="0"/>
              <a:pPr/>
              <a:t>3/20/2014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30213-3389-4756-ADED-F048FFEFDA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2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202E01-253F-4AD8-A1DA-21396BDD4F61}" type="slidenum">
              <a:rPr lang="en-US">
                <a:solidFill>
                  <a:srgbClr val="000000"/>
                </a:solidFill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44882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3C025-3C03-490F-AAD2-1B5F1E4FAF7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69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202E01-253F-4AD8-A1DA-21396BDD4F61}" type="slidenum">
              <a:rPr lang="en-US">
                <a:solidFill>
                  <a:srgbClr val="000000"/>
                </a:solidFill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86848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3C025-3C03-490F-AAD2-1B5F1E4FAF7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6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4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8506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8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838660" name="Slide Number Placeholder 3"/>
          <p:cNvSpPr txBox="1">
            <a:spLocks noGrp="1"/>
          </p:cNvSpPr>
          <p:nvPr/>
        </p:nvSpPr>
        <p:spPr bwMode="auto">
          <a:xfrm>
            <a:off x="3884614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24067DCB-74E5-4722-B062-8820C2A6409E}" type="slidenum">
              <a:rPr lang="en-US" sz="1200">
                <a:solidFill>
                  <a:srgbClr val="000000"/>
                </a:solidFill>
                <a:latin typeface="Calibri" pitchFamily="34" charset="0"/>
                <a:ea typeface="ＭＳ Ｐゴシック"/>
                <a:cs typeface="ＭＳ Ｐゴシック"/>
              </a:rPr>
              <a:pPr algn="r"/>
              <a:t>36</a:t>
            </a:fld>
            <a:endParaRPr lang="en-US" sz="1200" dirty="0">
              <a:solidFill>
                <a:srgbClr val="000000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5868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-White-Cover-Graphic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76600" y="2835276"/>
            <a:ext cx="5667603" cy="1310218"/>
          </a:xfrm>
        </p:spPr>
        <p:txBody>
          <a:bodyPr wrap="square" tIns="0" bIns="0">
            <a:noAutofit/>
          </a:bodyPr>
          <a:lstStyle>
            <a:lvl1pPr algn="r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76600" y="4154504"/>
            <a:ext cx="5667603" cy="569896"/>
          </a:xfrm>
        </p:spPr>
        <p:txBody>
          <a:bodyPr wrap="square" tIns="0" bIns="0"/>
          <a:lstStyle>
            <a:lvl1pPr marL="0" indent="0" algn="r">
              <a:lnSpc>
                <a:spcPct val="100000"/>
              </a:lnSpc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7"/>
          </p:nvPr>
        </p:nvSpPr>
        <p:spPr>
          <a:xfrm>
            <a:off x="6040439" y="5998464"/>
            <a:ext cx="2891063" cy="697394"/>
          </a:xfrm>
        </p:spPr>
        <p:txBody>
          <a:bodyPr wrap="square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5F5F5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Nielsen_S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82" y="2438469"/>
            <a:ext cx="889600" cy="31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ielsen_S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82" y="2438469"/>
            <a:ext cx="889600" cy="314589"/>
          </a:xfrm>
          <a:prstGeom prst="rect">
            <a:avLst/>
          </a:prstGeom>
        </p:spPr>
      </p:pic>
      <p:pic>
        <p:nvPicPr>
          <p:cNvPr id="8" name="Picture 7" descr="PPT-White-Cover-Graphic-No-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/>
          </p:nvPr>
        </p:nvSpPr>
        <p:spPr>
          <a:xfrm>
            <a:off x="6044184" y="5998464"/>
            <a:ext cx="2891063" cy="697394"/>
          </a:xfrm>
        </p:spPr>
        <p:txBody>
          <a:bodyPr wrap="square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76600" y="2835276"/>
            <a:ext cx="5667603" cy="1310218"/>
          </a:xfrm>
        </p:spPr>
        <p:txBody>
          <a:bodyPr wrap="square" tIns="0" bIns="0">
            <a:noAutofit/>
          </a:bodyPr>
          <a:lstStyle>
            <a:lvl1pPr algn="r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76600" y="4154504"/>
            <a:ext cx="5667603" cy="569896"/>
          </a:xfrm>
        </p:spPr>
        <p:txBody>
          <a:bodyPr wrap="square" tIns="0" bIns="0"/>
          <a:lstStyle>
            <a:lvl1pPr marL="0" indent="0" algn="r">
              <a:lnSpc>
                <a:spcPct val="100000"/>
              </a:lnSpc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PT-Black-Cover-Graphic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7426" y="4797429"/>
            <a:ext cx="5486400" cy="665162"/>
          </a:xfrm>
        </p:spPr>
        <p:txBody>
          <a:bodyPr wrap="square" tIns="0" bIns="0"/>
          <a:lstStyle>
            <a:lvl1pPr marL="0" indent="0" algn="l">
              <a:lnSpc>
                <a:spcPct val="100000"/>
              </a:lnSpc>
              <a:buNone/>
              <a:defRPr sz="2000"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7"/>
          </p:nvPr>
        </p:nvSpPr>
        <p:spPr>
          <a:xfrm>
            <a:off x="247426" y="5997616"/>
            <a:ext cx="2891063" cy="697394"/>
          </a:xfrm>
        </p:spPr>
        <p:txBody>
          <a:bodyPr wrap="square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12" name="Picture 11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20" name="Picture 19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246889" y="3488801"/>
            <a:ext cx="5486938" cy="1310218"/>
          </a:xfrm>
        </p:spPr>
        <p:txBody>
          <a:bodyPr wrap="square" tIns="0" bIns="0">
            <a:noAutofit/>
          </a:bodyPr>
          <a:lstStyle>
            <a:lvl1pPr algn="l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Title Slide 2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Black-Cover-Graphic-No-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7426" y="4797429"/>
            <a:ext cx="5486400" cy="665162"/>
          </a:xfrm>
        </p:spPr>
        <p:txBody>
          <a:bodyPr wrap="square" tIns="0" bIns="0"/>
          <a:lstStyle>
            <a:lvl1pPr marL="0" indent="0" algn="l">
              <a:lnSpc>
                <a:spcPct val="100000"/>
              </a:lnSpc>
              <a:buNone/>
              <a:defRPr sz="2000"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7"/>
          </p:nvPr>
        </p:nvSpPr>
        <p:spPr>
          <a:xfrm>
            <a:off x="247426" y="5998464"/>
            <a:ext cx="2891063" cy="697394"/>
          </a:xfrm>
        </p:spPr>
        <p:txBody>
          <a:bodyPr wrap="square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12" name="Picture 11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20" name="Picture 19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246889" y="3488801"/>
            <a:ext cx="5486938" cy="1310218"/>
          </a:xfrm>
        </p:spPr>
        <p:txBody>
          <a:bodyPr wrap="square" tIns="0" bIns="0">
            <a:noAutofit/>
          </a:bodyPr>
          <a:lstStyle>
            <a:lvl1pPr algn="l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978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5465" cy="571500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5465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94360" y="2020824"/>
            <a:ext cx="8165465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PPT-Chart-Template.png"/>
            <p:cNvPicPr>
              <a:picLocks noChangeAspect="1"/>
            </p:cNvPicPr>
            <p:nvPr userDrawn="1"/>
          </p:nvPicPr>
          <p:blipFill>
            <a:blip r:embed="rId2" cstate="screen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gray">
            <a:xfrm rot="16200000">
              <a:off x="-1078030" y="5582967"/>
              <a:ext cx="2365401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en-US" sz="600" dirty="0" smtClean="0">
                  <a:solidFill>
                    <a:srgbClr val="5F5F5F"/>
                  </a:solidFill>
                  <a:latin typeface="Calibri"/>
                  <a:cs typeface="Calibri"/>
                </a:rPr>
                <a:t>Copyright ©2012 The Nielsen Company. Confidential and proprietary.</a:t>
              </a:r>
              <a:endParaRPr lang="en-US" sz="600" dirty="0">
                <a:solidFill>
                  <a:srgbClr val="5F5F5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397240" cy="571500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7232904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94361" y="2020824"/>
            <a:ext cx="5827078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5827079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Oval 12"/>
          <p:cNvSpPr/>
          <p:nvPr/>
        </p:nvSpPr>
        <p:spPr>
          <a:xfrm>
            <a:off x="8848016" y="6568281"/>
            <a:ext cx="209382" cy="20938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FFFFFF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6672" cy="571500"/>
          </a:xfrm>
        </p:spPr>
        <p:txBody>
          <a:bodyPr wrap="square"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6672" cy="571500"/>
          </a:xfrm>
        </p:spPr>
        <p:txBody>
          <a:bodyPr wrap="square"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lid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59" y="1801368"/>
            <a:ext cx="8186103" cy="25955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94359" y="2095500"/>
            <a:ext cx="8186103" cy="3963987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838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 with Call 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60" y="1801368"/>
            <a:ext cx="7876476" cy="2516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685800" y="5769864"/>
            <a:ext cx="7781544" cy="399086"/>
          </a:xfrm>
          <a:solidFill>
            <a:srgbClr val="009DD9"/>
          </a:solidFill>
          <a:ln>
            <a:noFill/>
          </a:ln>
        </p:spPr>
        <p:txBody>
          <a:bodyPr wrap="square" tIns="0" bIns="0" anchor="ctr" anchorCtr="0"/>
          <a:lstStyle>
            <a:lvl1pPr marL="0" indent="0" algn="ctr">
              <a:spcBef>
                <a:spcPts val="0"/>
              </a:spcBef>
              <a:buNone/>
              <a:defRPr sz="1800" b="0" baseline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58952" y="2177748"/>
            <a:ext cx="7711884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type="body" idx="17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60" y="1801368"/>
            <a:ext cx="4087178" cy="17700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/>
          </p:nvPr>
        </p:nvSpPr>
        <p:spPr>
          <a:xfrm>
            <a:off x="4811042" y="1801368"/>
            <a:ext cx="4087178" cy="17700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776657" y="1947672"/>
            <a:ext cx="7614868" cy="346233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table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6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0632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3181946"/>
            <a:ext cx="6978810" cy="585216"/>
          </a:xfrm>
        </p:spPr>
        <p:txBody>
          <a:bodyPr wrap="square" anchor="t">
            <a:normAutofit/>
          </a:bodyPr>
          <a:lstStyle>
            <a:lvl1pPr algn="ctr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13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Divder Slide 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979453" y="3181946"/>
            <a:ext cx="6978810" cy="585216"/>
          </a:xfrm>
        </p:spPr>
        <p:txBody>
          <a:bodyPr wrap="square" anchor="t">
            <a:normAutofit/>
          </a:bodyPr>
          <a:lstStyle>
            <a:lvl1pPr algn="ctr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13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0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Final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64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gray">
          <a:xfrm rot="16200000">
            <a:off x="-1078031" y="1091630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5465" cy="571500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020824"/>
            <a:ext cx="8165466" cy="4078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 cap="all" baseline="0">
          <a:solidFill>
            <a:srgbClr val="009DD9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lnSpc>
          <a:spcPct val="100000"/>
        </a:lnSpc>
        <a:spcBef>
          <a:spcPts val="800"/>
        </a:spcBef>
        <a:buClr>
          <a:srgbClr val="5F5F5F"/>
        </a:buClr>
        <a:buFont typeface="Arial"/>
        <a:buChar char="•"/>
        <a:defRPr sz="1800" kern="1200" baseline="0">
          <a:solidFill>
            <a:srgbClr val="5F5F5F"/>
          </a:solidFill>
          <a:latin typeface="+mn-lt"/>
          <a:ea typeface="+mn-ea"/>
          <a:cs typeface="+mn-cs"/>
        </a:defRPr>
      </a:lvl1pPr>
      <a:lvl2pPr marL="908050" indent="-457200" algn="l" defTabSz="457200" rtl="0" eaLnBrk="1" latinLnBrk="0" hangingPunct="1">
        <a:lnSpc>
          <a:spcPct val="100000"/>
        </a:lnSpc>
        <a:spcBef>
          <a:spcPts val="800"/>
        </a:spcBef>
        <a:buClr>
          <a:srgbClr val="5F5F5F"/>
        </a:buClr>
        <a:buFont typeface="Arial" pitchFamily="34" charset="0"/>
        <a:buChar char="•"/>
        <a:defRPr sz="1600" kern="1200" baseline="0">
          <a:solidFill>
            <a:srgbClr val="5F5F5F"/>
          </a:solidFill>
          <a:latin typeface="+mn-lt"/>
          <a:ea typeface="+mn-ea"/>
          <a:cs typeface="+mn-cs"/>
        </a:defRPr>
      </a:lvl2pPr>
      <a:lvl3pPr marL="1371600" indent="-457200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/>
        <a:buChar char="•"/>
        <a:defRPr sz="1400" kern="1200" baseline="0">
          <a:solidFill>
            <a:srgbClr val="5F5F5F"/>
          </a:solidFill>
          <a:latin typeface="+mn-lt"/>
          <a:ea typeface="+mn-ea"/>
          <a:cs typeface="+mn-cs"/>
        </a:defRPr>
      </a:lvl3pPr>
      <a:lvl4pPr marL="1825625" indent="-454025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 pitchFamily="34" charset="0"/>
        <a:buChar char="•"/>
        <a:defRPr sz="1200" kern="1200" baseline="0">
          <a:solidFill>
            <a:srgbClr val="5F5F5F"/>
          </a:solidFill>
          <a:latin typeface="+mn-lt"/>
          <a:ea typeface="+mn-ea"/>
          <a:cs typeface="+mn-cs"/>
        </a:defRPr>
      </a:lvl4pPr>
      <a:lvl5pPr marL="2286000" indent="-457200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 pitchFamily="34" charset="0"/>
        <a:buChar char="•"/>
        <a:defRPr sz="1200" kern="1200" baseline="0">
          <a:solidFill>
            <a:srgbClr val="5F5F5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nielsen.com/us/en/events-and-webinars.html" TargetMode="External"/><Relationship Id="rId7" Type="http://schemas.openxmlformats.org/officeDocument/2006/relationships/hyperlink" Target="https://twitter.com/Niels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hyperlink" Target="http://www.linkedin.com/company/1714?trk=vsrp_companies_hero_pri_act&amp;trkInfo=VSRPsearchId:1339813241394547513143,VSRPtargetId:1714,VSRPcmpt:hero" TargetMode="External"/><Relationship Id="rId10" Type="http://schemas.openxmlformats.org/officeDocument/2006/relationships/image" Target="../media/image17.jpeg"/><Relationship Id="rId4" Type="http://schemas.openxmlformats.org/officeDocument/2006/relationships/image" Target="../media/image14.jpeg"/><Relationship Id="rId9" Type="http://schemas.openxmlformats.org/officeDocument/2006/relationships/hyperlink" Target="https://www.google.com/url?sa=t&amp;rct=j&amp;q=&amp;esrc=s&amp;source=web&amp;cd=1&amp;cad=rja&amp;uact=8&amp;ved=0CCoQFjAA&amp;url=https://www.facebook.com/nielsencompany&amp;ei=ABwfU6C4FcemqQHAz4CAAw&amp;usg=AFQjCNF0lwMN00FRhJGI_jnhywV3s7kxeQ&amp;sig2=wR2cO9-3UhUxb5kg6ux8_w&amp;bvm=bv.62788935,d.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60.png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hyperlink" Target="mailto:CPGSolutions@nielsen.com" TargetMode="External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linkedin.com/pub/eddie-yoon/2/353/a82" TargetMode="External"/><Relationship Id="rId5" Type="http://schemas.openxmlformats.org/officeDocument/2006/relationships/image" Target="../media/image65.png"/><Relationship Id="rId4" Type="http://schemas.openxmlformats.org/officeDocument/2006/relationships/hyperlink" Target="mailto:Eddie.Yoon@nielsen.com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1296" y="834318"/>
            <a:ext cx="7232904" cy="5715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en-US" cap="none" dirty="0" smtClean="0"/>
              <a:t>UPCOMING WEBINARS</a:t>
            </a:r>
          </a:p>
        </p:txBody>
      </p:sp>
      <p:sp>
        <p:nvSpPr>
          <p:cNvPr id="2" name="Title 3"/>
          <p:cNvSpPr>
            <a:spLocks/>
          </p:cNvSpPr>
          <p:nvPr/>
        </p:nvSpPr>
        <p:spPr bwMode="auto">
          <a:xfrm>
            <a:off x="538660" y="2033524"/>
            <a:ext cx="6624140" cy="339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t"/>
          <a:lstStyle/>
          <a:p>
            <a:pPr defTabSz="457200"/>
            <a:r>
              <a:rPr lang="en-US" sz="2400" dirty="0" smtClean="0">
                <a:solidFill>
                  <a:schemeClr val="accent1"/>
                </a:solidFill>
              </a:rPr>
              <a:t>MARCH 25</a:t>
            </a:r>
          </a:p>
          <a:p>
            <a:pPr defTabSz="457200"/>
            <a:r>
              <a:rPr lang="en-US" sz="2400" dirty="0" smtClean="0">
                <a:solidFill>
                  <a:schemeClr val="accent1"/>
                </a:solidFill>
              </a:rPr>
              <a:t>Millennials: Breaking the myths of this </a:t>
            </a:r>
          </a:p>
          <a:p>
            <a:pPr defTabSz="457200"/>
            <a:r>
              <a:rPr lang="en-US" sz="2400" dirty="0" smtClean="0">
                <a:solidFill>
                  <a:schemeClr val="accent1"/>
                </a:solidFill>
              </a:rPr>
              <a:t> "no strings attached" generation</a:t>
            </a:r>
          </a:p>
          <a:p>
            <a:pPr defTabSz="457200"/>
            <a:endParaRPr lang="en-US" sz="2400" dirty="0" smtClean="0">
              <a:solidFill>
                <a:schemeClr val="accent1"/>
              </a:solidFill>
            </a:endParaRPr>
          </a:p>
          <a:p>
            <a:pPr defTabSz="457200"/>
            <a:r>
              <a:rPr lang="en-US" sz="2400" dirty="0" smtClean="0">
                <a:solidFill>
                  <a:schemeClr val="accent1"/>
                </a:solidFill>
              </a:rPr>
              <a:t>APRIL 29</a:t>
            </a:r>
          </a:p>
          <a:p>
            <a:pPr defTabSz="457200"/>
            <a:r>
              <a:rPr lang="en-US" sz="2400" dirty="0" smtClean="0">
                <a:solidFill>
                  <a:schemeClr val="accent1"/>
                </a:solidFill>
              </a:rPr>
              <a:t>Marketing to Multicultural Consumers</a:t>
            </a:r>
          </a:p>
          <a:p>
            <a:pPr defTabSz="457200"/>
            <a:endParaRPr lang="en-US" sz="2400" dirty="0" smtClean="0">
              <a:solidFill>
                <a:schemeClr val="accent1"/>
              </a:solidFill>
            </a:endParaRPr>
          </a:p>
          <a:p>
            <a:pPr defTabSz="457200"/>
            <a:endParaRPr lang="en-US" sz="2400" dirty="0" smtClean="0">
              <a:solidFill>
                <a:schemeClr val="accent1"/>
              </a:solidFill>
            </a:endParaRPr>
          </a:p>
          <a:p>
            <a:pPr defTabSz="457200"/>
            <a:endParaRPr lang="en-US" sz="2400" dirty="0" smtClean="0">
              <a:solidFill>
                <a:schemeClr val="accent1"/>
              </a:solidFill>
            </a:endParaRPr>
          </a:p>
          <a:p>
            <a:pPr defTabSz="457200"/>
            <a:endParaRPr lang="en-US" sz="2400" dirty="0" smtClean="0">
              <a:solidFill>
                <a:schemeClr val="accent1"/>
              </a:solidFill>
            </a:endParaRPr>
          </a:p>
          <a:p>
            <a:pPr defTabSz="457200"/>
            <a:r>
              <a:rPr lang="en-US" sz="1600" dirty="0" smtClean="0"/>
              <a:t>Visit our </a:t>
            </a:r>
            <a:r>
              <a:rPr lang="en-US" sz="1600" dirty="0" smtClean="0">
                <a:solidFill>
                  <a:schemeClr val="accent1"/>
                </a:solidFill>
                <a:hlinkClick r:id="rId3"/>
              </a:rPr>
              <a:t>Webinars &amp; Events</a:t>
            </a:r>
            <a:r>
              <a:rPr lang="en-US" sz="1600" dirty="0" smtClean="0">
                <a:solidFill>
                  <a:schemeClr val="accent1"/>
                </a:solidFill>
              </a:rPr>
              <a:t> </a:t>
            </a:r>
            <a:r>
              <a:rPr lang="en-US" sz="1600" dirty="0" smtClean="0"/>
              <a:t>page on Nielsen.com to find out more.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pic>
        <p:nvPicPr>
          <p:cNvPr id="6" name="Picture 2" descr="http://jonbennallick.co.uk/wp-content/uploads/2012/11/LinkedIn-Logo-02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70851"/>
            <a:ext cx="405417" cy="4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witter-logo-dd4e357d8daaa9000b7e662f31ce1116.png">
            <a:hlinkClick r:id="rId7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3309" y="6145627"/>
            <a:ext cx="381000" cy="306224"/>
          </a:xfrm>
          <a:prstGeom prst="rect">
            <a:avLst/>
          </a:prstGeom>
        </p:spPr>
      </p:pic>
      <p:sp>
        <p:nvSpPr>
          <p:cNvPr id="18434" name="AutoShape 2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36" name="AutoShape 4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38" name="AutoShape 6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40" name="AutoShape 8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42" name="AutoShape 10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8444" name="Picture 12" descr="https://encrypted-tbn1.gstatic.com/images?q=tbn:ANd9GcQtF0QZFG-sY63oG6swLqfVbhXJOdj_S9C4HUSVK9HWN_XLhLMGSA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6070851"/>
            <a:ext cx="402336" cy="40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63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n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5440" y="319812"/>
            <a:ext cx="4508560" cy="6538188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47426" y="4876800"/>
            <a:ext cx="5486400" cy="665162"/>
          </a:xfrm>
        </p:spPr>
        <p:txBody>
          <a:bodyPr/>
          <a:lstStyle/>
          <a:p>
            <a:r>
              <a:rPr lang="en-US" dirty="0" smtClean="0"/>
              <a:t>Mass and precision Marketing Activation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 smtClean="0"/>
              <a:t>March 18, 2014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300" dirty="0"/>
              <a:t>Super </a:t>
            </a:r>
            <a:r>
              <a:rPr lang="en-US" sz="4300" dirty="0" smtClean="0"/>
              <a:t>Consumers</a:t>
            </a:r>
            <a:br>
              <a:rPr lang="en-US" sz="4300" dirty="0" smtClean="0"/>
            </a:br>
            <a:r>
              <a:rPr lang="en-US" sz="4300" dirty="0" smtClean="0"/>
              <a:t>…Chapter 2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24011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1296" y="834318"/>
            <a:ext cx="7232904" cy="5715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en-US" cap="none" dirty="0" smtClean="0"/>
              <a:t>JOIN THE CONVERSATION TODAY!</a:t>
            </a:r>
          </a:p>
        </p:txBody>
      </p:sp>
      <p:sp>
        <p:nvSpPr>
          <p:cNvPr id="2" name="Title 3"/>
          <p:cNvSpPr>
            <a:spLocks/>
          </p:cNvSpPr>
          <p:nvPr/>
        </p:nvSpPr>
        <p:spPr bwMode="auto">
          <a:xfrm>
            <a:off x="2133600" y="2286000"/>
            <a:ext cx="5257800" cy="306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t"/>
          <a:lstStyle/>
          <a:p>
            <a:pPr defTabSz="457200"/>
            <a:r>
              <a:rPr lang="en-US" sz="4000" dirty="0" smtClean="0"/>
              <a:t>superconsumers</a:t>
            </a:r>
          </a:p>
          <a:p>
            <a:pPr defTabSz="457200"/>
            <a:endParaRPr lang="en-US" sz="4000" dirty="0" smtClean="0"/>
          </a:p>
          <a:p>
            <a:pPr defTabSz="457200"/>
            <a:endParaRPr lang="en-US" sz="2000" dirty="0" smtClean="0"/>
          </a:p>
          <a:p>
            <a:pPr defTabSz="457200"/>
            <a:r>
              <a:rPr lang="en-US" sz="4000" dirty="0" smtClean="0"/>
              <a:t>Nielsen</a:t>
            </a:r>
          </a:p>
          <a:p>
            <a:pPr defTabSz="457200"/>
            <a:endParaRPr lang="en-US" sz="4000" dirty="0" smtClean="0"/>
          </a:p>
          <a:p>
            <a:pPr defTabSz="457200"/>
            <a:endParaRPr lang="en-US" sz="2000" dirty="0" smtClean="0"/>
          </a:p>
          <a:p>
            <a:pPr defTabSz="457200"/>
            <a:r>
              <a:rPr lang="en-US" sz="4000" dirty="0" smtClean="0"/>
              <a:t>TheCambridgeGrp</a:t>
            </a:r>
          </a:p>
        </p:txBody>
      </p:sp>
      <p:sp>
        <p:nvSpPr>
          <p:cNvPr id="18434" name="AutoShape 2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36" name="AutoShape 4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38" name="AutoShape 6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40" name="AutoShape 8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442" name="AutoShape 10" descr="http://img2.wikia.nocookie.net/__cb20130501121248/logopedia/images/f/fb/Facebook_icon_2013.svg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5800" y="3505200"/>
            <a:ext cx="1271016" cy="1271016"/>
          </a:xfrm>
          <a:prstGeom prst="ellipse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" y="3524071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@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5800" y="1981200"/>
            <a:ext cx="1271016" cy="1271016"/>
          </a:xfrm>
          <a:prstGeom prst="ellipse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" y="2000071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#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914400"/>
            <a:ext cx="25177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/>
          <p:cNvSpPr/>
          <p:nvPr/>
        </p:nvSpPr>
        <p:spPr>
          <a:xfrm>
            <a:off x="685800" y="5053584"/>
            <a:ext cx="1271016" cy="1271016"/>
          </a:xfrm>
          <a:prstGeom prst="ellipse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5072455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@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Presentation Speakers</a:t>
            </a:r>
            <a:endParaRPr lang="en-US" dirty="0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3449638" y="4715470"/>
            <a:ext cx="22447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CHRIS FOSDICK           </a:t>
            </a:r>
            <a:r>
              <a:rPr lang="en-US" sz="1200" dirty="0" smtClean="0">
                <a:latin typeface="Calibri" pitchFamily="34" charset="0"/>
              </a:rPr>
              <a:t>Principal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The Cambridge Group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7" name="Picture 6" descr="Eddie Yoon.JPG"/>
          <p:cNvPicPr>
            <a:picLocks/>
          </p:cNvPicPr>
          <p:nvPr/>
        </p:nvPicPr>
        <p:blipFill>
          <a:blip r:embed="rId2" cstate="print">
            <a:grayscl/>
            <a:lum bright="18000" contras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3295" y="2319315"/>
            <a:ext cx="2111207" cy="2113589"/>
          </a:xfrm>
          <a:prstGeom prst="ellipse">
            <a:avLst/>
          </a:prstGeom>
          <a:ln w="19050">
            <a:solidFill>
              <a:srgbClr val="8DC63F"/>
            </a:solidFill>
          </a:ln>
          <a:effectLst/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984875" y="4715470"/>
            <a:ext cx="22447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JESS AGUIRRE</a:t>
            </a:r>
          </a:p>
          <a:p>
            <a:pPr algn="ctr"/>
            <a:r>
              <a:rPr lang="en-US" sz="1200" dirty="0"/>
              <a:t>Senior Vice President Research &amp; Media Planning </a:t>
            </a:r>
            <a:endParaRPr lang="en-US" sz="1200" dirty="0" smtClean="0">
              <a:latin typeface="Calibri" pitchFamily="34" charset="0"/>
            </a:endParaRPr>
          </a:p>
          <a:p>
            <a:pPr algn="ctr"/>
            <a:r>
              <a:rPr lang="en-US" sz="1200" dirty="0" smtClean="0">
                <a:latin typeface="Calibri" pitchFamily="34" charset="0"/>
              </a:rPr>
              <a:t>Crown Media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6575" y="4715470"/>
            <a:ext cx="40900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EDDIE YOON</a:t>
            </a:r>
            <a:br>
              <a:rPr lang="en-US" dirty="0" smtClean="0">
                <a:solidFill>
                  <a:srgbClr val="73B632"/>
                </a:solidFill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Principal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The Cambridge Group </a:t>
            </a:r>
          </a:p>
          <a:p>
            <a:pPr algn="ctr"/>
            <a:endParaRPr lang="en-US" sz="1200" dirty="0" smtClean="0">
              <a:latin typeface="Calibr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"/>
          <a:stretch/>
        </p:blipFill>
        <p:spPr>
          <a:xfrm rot="16200000">
            <a:off x="3529487" y="2321309"/>
            <a:ext cx="2175196" cy="2109601"/>
          </a:xfrm>
          <a:prstGeom prst="ellipse">
            <a:avLst/>
          </a:prstGeom>
          <a:ln w="19050">
            <a:solidFill>
              <a:srgbClr val="8DC63F"/>
            </a:solidFill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lum bright="18000" contrast="3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"/>
          <a:stretch/>
        </p:blipFill>
        <p:spPr>
          <a:xfrm>
            <a:off x="6099667" y="2286000"/>
            <a:ext cx="2048678" cy="2209800"/>
          </a:xfrm>
          <a:prstGeom prst="ellipse">
            <a:avLst/>
          </a:prstGeom>
          <a:ln w="19050">
            <a:solidFill>
              <a:srgbClr val="8DC63F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n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5440" y="319812"/>
            <a:ext cx="4508560" cy="6538188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47426" y="4876800"/>
            <a:ext cx="5486400" cy="665162"/>
          </a:xfrm>
        </p:spPr>
        <p:txBody>
          <a:bodyPr/>
          <a:lstStyle/>
          <a:p>
            <a:r>
              <a:rPr lang="en-US" dirty="0" smtClean="0"/>
              <a:t>Mass and precision Marketing Activation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 smtClean="0"/>
              <a:t>March 18, 2014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300" dirty="0"/>
              <a:t>Super </a:t>
            </a:r>
            <a:r>
              <a:rPr lang="en-US" sz="4300" dirty="0" smtClean="0"/>
              <a:t>Consumers</a:t>
            </a:r>
            <a:br>
              <a:rPr lang="en-US" sz="4300" dirty="0" smtClean="0"/>
            </a:br>
            <a:r>
              <a:rPr lang="en-US" sz="4300" dirty="0" smtClean="0"/>
              <a:t>…Chapter 2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24011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we’ll cover today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6600" y="4664143"/>
            <a:ext cx="2582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PRECISION &amp; MASS</a:t>
            </a:r>
            <a:br>
              <a:rPr lang="en-US" sz="1400" dirty="0" smtClean="0"/>
            </a:br>
            <a:r>
              <a:rPr lang="en-US" sz="1400" dirty="0" smtClean="0"/>
              <a:t>MARKETING CASE STUDIES</a:t>
            </a:r>
            <a:endParaRPr lang="en-US" sz="1400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>
          <a:xfrm>
            <a:off x="4037935" y="3327400"/>
            <a:ext cx="1117600" cy="1117600"/>
            <a:chOff x="5226540" y="211424"/>
            <a:chExt cx="1828800" cy="1828800"/>
          </a:xfrm>
          <a:solidFill>
            <a:schemeClr val="accent3"/>
          </a:solidFill>
        </p:grpSpPr>
        <p:sp>
          <p:nvSpPr>
            <p:cNvPr id="8" name="Oval 7"/>
            <p:cNvSpPr/>
            <p:nvPr/>
          </p:nvSpPr>
          <p:spPr>
            <a:xfrm>
              <a:off x="5226540" y="211424"/>
              <a:ext cx="1828800" cy="1828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9" name="Picture 8" descr="Pricing.em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0380" y="491966"/>
              <a:ext cx="661119" cy="1267715"/>
            </a:xfrm>
            <a:prstGeom prst="rect">
              <a:avLst/>
            </a:prstGeom>
            <a:grpFill/>
          </p:spPr>
        </p:pic>
      </p:grpSp>
      <p:sp>
        <p:nvSpPr>
          <p:cNvPr id="10" name="Rectangle 9"/>
          <p:cNvSpPr/>
          <p:nvPr/>
        </p:nvSpPr>
        <p:spPr>
          <a:xfrm>
            <a:off x="1351489" y="4664143"/>
            <a:ext cx="14944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WHO ARE THEY?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539904" y="3314303"/>
            <a:ext cx="1117600" cy="111387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761999" y="2209800"/>
            <a:ext cx="4922311" cy="381000"/>
          </a:xfrm>
          <a:prstGeom prst="rect">
            <a:avLst/>
          </a:prstGeom>
          <a:solidFill>
            <a:srgbClr val="8D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219069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SUPER CONSUMERS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525868" y="1880616"/>
            <a:ext cx="1014984" cy="1014984"/>
            <a:chOff x="5663300" y="1021018"/>
            <a:chExt cx="1271016" cy="1271016"/>
          </a:xfrm>
        </p:grpSpPr>
        <p:sp>
          <p:nvSpPr>
            <p:cNvPr id="15" name="Oval 14"/>
            <p:cNvSpPr/>
            <p:nvPr/>
          </p:nvSpPr>
          <p:spPr>
            <a:xfrm>
              <a:off x="5663300" y="1021018"/>
              <a:ext cx="1271016" cy="1271016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15" descr="Shopper.e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1273" y="1222186"/>
              <a:ext cx="655070" cy="868680"/>
            </a:xfrm>
            <a:prstGeom prst="rect">
              <a:avLst/>
            </a:prstGeom>
          </p:spPr>
        </p:pic>
      </p:grpSp>
      <p:pic>
        <p:nvPicPr>
          <p:cNvPr id="17" name="Picture 16" descr="question mark.em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65" y="3538208"/>
            <a:ext cx="386172" cy="701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507861"/>
            <a:ext cx="8165593" cy="571500"/>
          </a:xfrm>
        </p:spPr>
        <p:txBody>
          <a:bodyPr/>
          <a:lstStyle/>
          <a:p>
            <a:r>
              <a:rPr lang="en-US" dirty="0" smtClean="0"/>
              <a:t>Poll #1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194137"/>
            <a:ext cx="7946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Which best describes your Super Consumer fact-base? (Check the option that best applies.)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85801" y="2210574"/>
            <a:ext cx="6934200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endParaRPr lang="en-US" sz="21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100" dirty="0" smtClean="0"/>
              <a:t>I know my Super Consumers and what they care about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I know how my partners’ Super Consumers overlap with mine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I know how to find and reach my Super Consumers</a:t>
            </a:r>
            <a:br>
              <a:rPr lang="en-US" sz="2100" dirty="0" smtClean="0"/>
            </a:b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I have Super Consumer insights my competitors don’t</a:t>
            </a:r>
          </a:p>
          <a:p>
            <a:pPr>
              <a:buClr>
                <a:srgbClr val="0070C0"/>
              </a:buClr>
              <a:buSzPct val="130000"/>
            </a:pPr>
            <a:endParaRPr lang="en-US" sz="21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100" dirty="0" smtClean="0"/>
              <a:t>I can activate my Super Consumer insights with high ROI</a:t>
            </a:r>
          </a:p>
          <a:p>
            <a:pPr>
              <a:buClr>
                <a:srgbClr val="0070C0"/>
              </a:buClr>
              <a:buSzPct val="130000"/>
            </a:pPr>
            <a:endParaRPr lang="en-US" sz="21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100" dirty="0" smtClean="0"/>
              <a:t>I’m still exploring Super Consumers as an idea</a:t>
            </a:r>
            <a:endParaRPr lang="en-US" sz="2100" b="1" dirty="0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81982" y="2377616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680675" y="3048000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680675" y="441960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680675" y="510540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680675" y="373380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7680675" y="579120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7857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3181946"/>
            <a:ext cx="6978810" cy="1923454"/>
          </a:xfrm>
        </p:spPr>
        <p:txBody>
          <a:bodyPr>
            <a:normAutofit/>
          </a:bodyPr>
          <a:lstStyle/>
          <a:p>
            <a:r>
              <a:rPr lang="en-US" dirty="0" smtClean="0"/>
              <a:t>who are they?</a:t>
            </a:r>
            <a:br>
              <a:rPr lang="en-US" dirty="0" smtClean="0"/>
            </a:br>
            <a:r>
              <a:rPr lang="en-US" dirty="0" smtClean="0"/>
              <a:t>A BRIEF refresher</a:t>
            </a:r>
            <a:endParaRPr lang="en-US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4987085" y="2148391"/>
            <a:ext cx="914400" cy="914400"/>
            <a:chOff x="747239" y="4805622"/>
            <a:chExt cx="1271016" cy="1271016"/>
          </a:xfrm>
        </p:grpSpPr>
        <p:sp>
          <p:nvSpPr>
            <p:cNvPr id="4" name="Oval 3"/>
            <p:cNvSpPr/>
            <p:nvPr/>
          </p:nvSpPr>
          <p:spPr>
            <a:xfrm>
              <a:off x="747239" y="4805622"/>
              <a:ext cx="1271016" cy="1271016"/>
            </a:xfrm>
            <a:prstGeom prst="ellipse">
              <a:avLst/>
            </a:prstGeom>
            <a:solidFill>
              <a:srgbClr val="B21DA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 descr="Audience.e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4321" y="5180526"/>
              <a:ext cx="896853" cy="52120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 CONSUMERS ARE: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94360" y="2020824"/>
            <a:ext cx="7635239" cy="4079875"/>
          </a:xfrm>
        </p:spPr>
        <p:txBody>
          <a:bodyPr/>
          <a:lstStyle/>
          <a:p>
            <a:r>
              <a:rPr lang="en-US" sz="2400" dirty="0" smtClean="0"/>
              <a:t>A simple idea—easy to explain and align on</a:t>
            </a:r>
          </a:p>
          <a:p>
            <a:endParaRPr lang="en-US" sz="2400" dirty="0" smtClean="0"/>
          </a:p>
          <a:p>
            <a:r>
              <a:rPr lang="en-US" sz="2400" dirty="0" smtClean="0"/>
              <a:t>A speedier path to super insights and strategy</a:t>
            </a:r>
          </a:p>
          <a:p>
            <a:endParaRPr lang="en-US" sz="2400" dirty="0" smtClean="0"/>
          </a:p>
          <a:p>
            <a:r>
              <a:rPr lang="en-US" sz="2400" dirty="0" smtClean="0"/>
              <a:t>A way to synchronize insight, strategy and activation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778240" cy="571500"/>
          </a:xfrm>
        </p:spPr>
        <p:txBody>
          <a:bodyPr/>
          <a:lstStyle/>
          <a:p>
            <a:r>
              <a:rPr lang="en-US" sz="3100" dirty="0" smtClean="0">
                <a:latin typeface="Calibri" pitchFamily="34" charset="0"/>
              </a:rPr>
              <a:t>THEY ARE HIGH PROFIT AND PASSION CONSUMERS</a:t>
            </a:r>
            <a:endParaRPr lang="en-US" sz="31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6278" y="4999176"/>
            <a:ext cx="335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latin typeface="Calibri" pitchFamily="34" charset="0"/>
                <a:ea typeface="ＭＳ Ｐゴシック"/>
                <a:cs typeface="ＭＳ Ｐゴシック"/>
              </a:rPr>
              <a:t>The </a:t>
            </a:r>
            <a:r>
              <a:rPr lang="en-US" sz="2000" i="1" dirty="0">
                <a:latin typeface="Calibri" pitchFamily="34" charset="0"/>
                <a:ea typeface="ＭＳ Ｐゴシック"/>
                <a:cs typeface="ＭＳ Ｐゴシック"/>
              </a:rPr>
              <a:t>Tip of the Spear </a:t>
            </a:r>
            <a:r>
              <a:rPr lang="en-US" sz="2000" dirty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2000" dirty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2000" dirty="0">
                <a:latin typeface="Calibri" pitchFamily="34" charset="0"/>
                <a:ea typeface="ＭＳ Ｐゴシック"/>
                <a:cs typeface="ＭＳ Ｐゴシック"/>
              </a:rPr>
              <a:t>for opportunities…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57800" y="5007114"/>
            <a:ext cx="26593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ea typeface="ＭＳ Ｐゴシック"/>
                <a:cs typeface="ＭＳ Ｐゴシック"/>
              </a:rPr>
              <a:t>…and the </a:t>
            </a:r>
            <a:r>
              <a:rPr lang="en-US" sz="2000" i="1" dirty="0">
                <a:latin typeface="Calibri" pitchFamily="34" charset="0"/>
                <a:ea typeface="ＭＳ Ｐゴシック"/>
                <a:cs typeface="ＭＳ Ｐゴシック"/>
              </a:rPr>
              <a:t>Canary in the </a:t>
            </a:r>
            <a:br>
              <a:rPr lang="en-US" sz="2000" i="1" dirty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2000" i="1" dirty="0">
                <a:latin typeface="Calibri" pitchFamily="34" charset="0"/>
                <a:ea typeface="ＭＳ Ｐゴシック"/>
                <a:cs typeface="ＭＳ Ｐゴシック"/>
              </a:rPr>
              <a:t>Coal Mine </a:t>
            </a:r>
            <a:r>
              <a:rPr lang="en-US" sz="2000" dirty="0">
                <a:latin typeface="Calibri" pitchFamily="34" charset="0"/>
                <a:ea typeface="ＭＳ Ｐゴシック"/>
                <a:cs typeface="ＭＳ Ｐゴシック"/>
              </a:rPr>
              <a:t>for threats</a:t>
            </a:r>
          </a:p>
        </p:txBody>
      </p: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1120616" y="2194064"/>
            <a:ext cx="7053262" cy="2811463"/>
            <a:chOff x="645" y="912"/>
            <a:chExt cx="4443" cy="1771"/>
          </a:xfrm>
        </p:grpSpPr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1606" y="915"/>
              <a:ext cx="1634" cy="1441"/>
              <a:chOff x="2495204" y="2426809"/>
              <a:chExt cx="2789712" cy="2789712"/>
            </a:xfrm>
          </p:grpSpPr>
          <p:sp>
            <p:nvSpPr>
              <p:cNvPr id="21" name="Oval 4"/>
              <p:cNvSpPr/>
              <p:nvPr/>
            </p:nvSpPr>
            <p:spPr>
              <a:xfrm>
                <a:off x="2495204" y="2426809"/>
                <a:ext cx="2789712" cy="27897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22" name="TextBox 6"/>
              <p:cNvSpPr txBox="1">
                <a:spLocks noChangeArrowheads="1"/>
              </p:cNvSpPr>
              <p:nvPr/>
            </p:nvSpPr>
            <p:spPr bwMode="auto">
              <a:xfrm>
                <a:off x="2785443" y="3437376"/>
                <a:ext cx="1731192" cy="78212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HEAVY </a:t>
                </a:r>
                <a:b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</a:br>
                <a: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USER</a:t>
                </a:r>
              </a:p>
            </p:txBody>
          </p:sp>
        </p:grpSp>
        <p:sp>
          <p:nvSpPr>
            <p:cNvPr id="10" name="Oval 9"/>
            <p:cNvSpPr/>
            <p:nvPr/>
          </p:nvSpPr>
          <p:spPr>
            <a:xfrm>
              <a:off x="2496" y="912"/>
              <a:ext cx="1488" cy="1447"/>
            </a:xfrm>
            <a:prstGeom prst="ellipse">
              <a:avLst/>
            </a:prstGeom>
            <a:solidFill>
              <a:srgbClr val="73B6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/>
            </a:p>
          </p:txBody>
        </p:sp>
        <p:sp>
          <p:nvSpPr>
            <p:cNvPr id="11" name="TextBox 6"/>
            <p:cNvSpPr txBox="1">
              <a:spLocks noChangeArrowheads="1"/>
            </p:cNvSpPr>
            <p:nvPr/>
          </p:nvSpPr>
          <p:spPr bwMode="auto">
            <a:xfrm>
              <a:off x="3284" y="1437"/>
              <a:ext cx="1015" cy="4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HEAVILY ENGAGED</a:t>
              </a:r>
            </a:p>
          </p:txBody>
        </p:sp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2304" y="1049"/>
              <a:ext cx="1015" cy="1208"/>
              <a:chOff x="3686658" y="2652286"/>
              <a:chExt cx="1732215" cy="2337259"/>
            </a:xfrm>
          </p:grpSpPr>
          <p:pic>
            <p:nvPicPr>
              <p:cNvPr id="19" name="Picture 18" descr="3.png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/>
              </a:blip>
              <a:stretch>
                <a:fillRect/>
              </a:stretch>
            </p:blipFill>
            <p:spPr>
              <a:xfrm>
                <a:off x="3765980" y="2652286"/>
                <a:ext cx="1515615" cy="2337259"/>
              </a:xfrm>
              <a:prstGeom prst="rect">
                <a:avLst/>
              </a:prstGeom>
            </p:spPr>
          </p:pic>
          <p:sp>
            <p:nvSpPr>
              <p:cNvPr id="20" name="TextBox 6"/>
              <p:cNvSpPr txBox="1">
                <a:spLocks noChangeArrowheads="1"/>
              </p:cNvSpPr>
              <p:nvPr/>
            </p:nvSpPr>
            <p:spPr bwMode="auto">
              <a:xfrm>
                <a:off x="3686658" y="3402994"/>
                <a:ext cx="1732215" cy="78166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SUPER </a:t>
                </a:r>
                <a:b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</a:br>
                <a:r>
                  <a:rPr lang="en-US" dirty="0">
                    <a:solidFill>
                      <a:schemeClr val="bg1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CONSUMERS</a:t>
                </a:r>
              </a:p>
            </p:txBody>
          </p:sp>
        </p:grpSp>
        <p:sp>
          <p:nvSpPr>
            <p:cNvPr id="13" name="TextBox 6"/>
            <p:cNvSpPr txBox="1">
              <a:spLocks noChangeArrowheads="1"/>
            </p:cNvSpPr>
            <p:nvPr/>
          </p:nvSpPr>
          <p:spPr bwMode="auto">
            <a:xfrm>
              <a:off x="655" y="1536"/>
              <a:ext cx="10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>
                  <a:latin typeface="Calibri" pitchFamily="34" charset="0"/>
                  <a:ea typeface="ＭＳ Ｐゴシック"/>
                  <a:cs typeface="ＭＳ Ｐゴシック"/>
                </a:rPr>
                <a:t>PROFITS</a:t>
              </a:r>
            </a:p>
          </p:txBody>
        </p:sp>
        <p:sp>
          <p:nvSpPr>
            <p:cNvPr id="14" name="TextBox 6"/>
            <p:cNvSpPr txBox="1">
              <a:spLocks noChangeArrowheads="1"/>
            </p:cNvSpPr>
            <p:nvPr/>
          </p:nvSpPr>
          <p:spPr bwMode="auto">
            <a:xfrm>
              <a:off x="4086" y="1536"/>
              <a:ext cx="10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>
                  <a:latin typeface="Calibri" pitchFamily="34" charset="0"/>
                  <a:ea typeface="ＭＳ Ｐゴシック"/>
                  <a:cs typeface="ＭＳ Ｐゴシック"/>
                </a:rPr>
                <a:t>PASSION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645" y="1729"/>
              <a:ext cx="909" cy="0"/>
            </a:xfrm>
            <a:prstGeom prst="line">
              <a:avLst/>
            </a:prstGeom>
            <a:ln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027" y="1729"/>
              <a:ext cx="910" cy="0"/>
            </a:xfrm>
            <a:prstGeom prst="line">
              <a:avLst/>
            </a:prstGeom>
            <a:ln>
              <a:solidFill>
                <a:srgbClr val="73B632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19" idx="2"/>
              <a:endCxn id="6" idx="0"/>
            </p:cNvCxnSpPr>
            <p:nvPr/>
          </p:nvCxnSpPr>
          <p:spPr>
            <a:xfrm rot="5400000">
              <a:off x="1930" y="1815"/>
              <a:ext cx="422" cy="1307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19" idx="2"/>
              <a:endCxn id="7" idx="0"/>
            </p:cNvCxnSpPr>
            <p:nvPr/>
          </p:nvCxnSpPr>
          <p:spPr>
            <a:xfrm rot="16200000" flipH="1">
              <a:off x="3228" y="1823"/>
              <a:ext cx="427" cy="1294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397240" cy="571500"/>
          </a:xfrm>
        </p:spPr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ALL STAKEHOLDERS CAN ALIGN AROUND THEM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7543800" cy="4445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8" tIns="45654" rIns="91308" bIns="45654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THE ECONOMICS OF SUPER CONSUMERS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4225" y="4033838"/>
            <a:ext cx="1651000" cy="7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8" tIns="45654" rIns="91308" bIns="45654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Category Households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49575" y="4033838"/>
            <a:ext cx="1376363" cy="7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8" tIns="45654" rIns="91308" bIns="45654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Category </a:t>
            </a:r>
          </a:p>
          <a:p>
            <a:pPr algn="ctr"/>
            <a:r>
              <a:rPr lang="en-US" sz="2200" dirty="0">
                <a:latin typeface="Calibri" pitchFamily="34" charset="0"/>
              </a:rPr>
              <a:t>Sales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919913" y="4033838"/>
            <a:ext cx="1376362" cy="7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8" tIns="45654" rIns="91308" bIns="45654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Category Profit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1303338" y="4830763"/>
            <a:ext cx="708025" cy="731837"/>
            <a:chOff x="1303338" y="5049838"/>
            <a:chExt cx="708025" cy="731837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303338" y="5049838"/>
              <a:ext cx="708025" cy="7318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08" tIns="45654" rIns="91308" bIns="4565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1338263" y="5246688"/>
              <a:ext cx="638175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08" tIns="45654" rIns="91308" bIns="45654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itchFamily="34" charset="0"/>
                </a:rPr>
                <a:t>~10%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013575" y="4830763"/>
            <a:ext cx="1189038" cy="1189037"/>
            <a:chOff x="7013575" y="4830763"/>
            <a:chExt cx="1189038" cy="1189037"/>
          </a:xfrm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7013575" y="4830763"/>
              <a:ext cx="1189038" cy="11890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08" tIns="45654" rIns="91308" bIns="4565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013575" y="5230813"/>
              <a:ext cx="11890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08" tIns="45654" rIns="91308" bIns="45654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itchFamily="34" charset="0"/>
                </a:rPr>
                <a:t>~50-60%</a:t>
              </a:r>
            </a:p>
          </p:txBody>
        </p:sp>
      </p:grpSp>
      <p:sp>
        <p:nvSpPr>
          <p:cNvPr id="18" name="Isosceles Triangle 17"/>
          <p:cNvSpPr>
            <a:spLocks noChangeArrowheads="1"/>
          </p:cNvSpPr>
          <p:nvPr/>
        </p:nvSpPr>
        <p:spPr bwMode="auto">
          <a:xfrm rot="5400000">
            <a:off x="3405981" y="4180682"/>
            <a:ext cx="2322513" cy="266700"/>
          </a:xfrm>
          <a:prstGeom prst="triangle">
            <a:avLst>
              <a:gd name="adj" fmla="val 50000"/>
            </a:avLst>
          </a:prstGeom>
          <a:solidFill>
            <a:srgbClr val="B6B6B9"/>
          </a:solidFill>
          <a:ln w="9525" algn="ctr">
            <a:noFill/>
            <a:miter lim="800000"/>
            <a:headEnd/>
            <a:tailEnd/>
          </a:ln>
        </p:spPr>
        <p:txBody>
          <a:bodyPr lIns="91308" tIns="45654" rIns="91308" bIns="4565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Isosceles Triangle 18"/>
          <p:cNvSpPr>
            <a:spLocks noChangeArrowheads="1"/>
          </p:cNvSpPr>
          <p:nvPr/>
        </p:nvSpPr>
        <p:spPr bwMode="auto">
          <a:xfrm rot="5400000">
            <a:off x="1480343" y="4180682"/>
            <a:ext cx="2322513" cy="266700"/>
          </a:xfrm>
          <a:prstGeom prst="triangle">
            <a:avLst>
              <a:gd name="adj" fmla="val 50000"/>
            </a:avLst>
          </a:prstGeom>
          <a:solidFill>
            <a:srgbClr val="B6B6B9"/>
          </a:solidFill>
          <a:ln w="9525" algn="ctr">
            <a:noFill/>
            <a:miter lim="800000"/>
            <a:headEnd/>
            <a:tailEnd/>
          </a:ln>
        </p:spPr>
        <p:txBody>
          <a:bodyPr lIns="91308" tIns="45654" rIns="91308" bIns="4565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849813" y="4033838"/>
            <a:ext cx="1644650" cy="76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8" tIns="45654" rIns="91308" bIns="45654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Category Growth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021262" y="4830763"/>
            <a:ext cx="968375" cy="987425"/>
            <a:chOff x="5176838" y="4922838"/>
            <a:chExt cx="968375" cy="987425"/>
          </a:xfrm>
        </p:grpSpPr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5176838" y="4922838"/>
              <a:ext cx="968375" cy="9874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08" tIns="45654" rIns="91308" bIns="4565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5233988" y="5230813"/>
              <a:ext cx="8429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08" tIns="45654" rIns="91308" bIns="45654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itchFamily="34" charset="0"/>
                </a:rPr>
                <a:t>~40%</a:t>
              </a:r>
            </a:p>
          </p:txBody>
        </p:sp>
      </p:grpSp>
      <p:sp>
        <p:nvSpPr>
          <p:cNvPr id="23" name="Isosceles Triangle 22"/>
          <p:cNvSpPr>
            <a:spLocks noChangeArrowheads="1"/>
          </p:cNvSpPr>
          <p:nvPr/>
        </p:nvSpPr>
        <p:spPr bwMode="auto">
          <a:xfrm rot="5400000">
            <a:off x="5591968" y="4180682"/>
            <a:ext cx="2322513" cy="266700"/>
          </a:xfrm>
          <a:prstGeom prst="triangle">
            <a:avLst>
              <a:gd name="adj" fmla="val 50000"/>
            </a:avLst>
          </a:prstGeom>
          <a:solidFill>
            <a:srgbClr val="B6B6B9"/>
          </a:solidFill>
          <a:ln w="9525" algn="ctr">
            <a:noFill/>
            <a:miter lim="800000"/>
            <a:headEnd/>
            <a:tailEnd/>
          </a:ln>
        </p:spPr>
        <p:txBody>
          <a:bodyPr lIns="91308" tIns="45654" rIns="91308" bIns="4565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035300" y="4830763"/>
            <a:ext cx="884237" cy="884237"/>
            <a:chOff x="3228975" y="4935538"/>
            <a:chExt cx="962025" cy="962025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3228975" y="4935538"/>
              <a:ext cx="962025" cy="9620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08" tIns="45654" rIns="91308" bIns="4565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3268663" y="5230813"/>
              <a:ext cx="8429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08" tIns="45654" rIns="91308" bIns="45654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itchFamily="34" charset="0"/>
                </a:rPr>
                <a:t>~30%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66800" y="2743200"/>
            <a:ext cx="1066800" cy="1066800"/>
            <a:chOff x="4897493" y="2514600"/>
            <a:chExt cx="1271016" cy="1271016"/>
          </a:xfrm>
          <a:solidFill>
            <a:schemeClr val="accent3"/>
          </a:solidFill>
        </p:grpSpPr>
        <p:sp>
          <p:nvSpPr>
            <p:cNvPr id="28" name="Oval 27"/>
            <p:cNvSpPr/>
            <p:nvPr/>
          </p:nvSpPr>
          <p:spPr>
            <a:xfrm>
              <a:off x="4897493" y="2514600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 descr="house.e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8896" y="2788245"/>
              <a:ext cx="888210" cy="723727"/>
            </a:xfrm>
            <a:prstGeom prst="rect">
              <a:avLst/>
            </a:prstGeom>
            <a:grpFill/>
          </p:spPr>
        </p:pic>
      </p:grpSp>
      <p:grpSp>
        <p:nvGrpSpPr>
          <p:cNvPr id="33" name="Group 32"/>
          <p:cNvGrpSpPr/>
          <p:nvPr/>
        </p:nvGrpSpPr>
        <p:grpSpPr>
          <a:xfrm>
            <a:off x="5105400" y="2743200"/>
            <a:ext cx="1066800" cy="1066800"/>
            <a:chOff x="6467633" y="2858285"/>
            <a:chExt cx="1271016" cy="1271016"/>
          </a:xfrm>
          <a:solidFill>
            <a:schemeClr val="accent3"/>
          </a:solidFill>
        </p:grpSpPr>
        <p:sp>
          <p:nvSpPr>
            <p:cNvPr id="34" name="Oval 33"/>
            <p:cNvSpPr/>
            <p:nvPr/>
          </p:nvSpPr>
          <p:spPr>
            <a:xfrm>
              <a:off x="6467633" y="2858285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Demand.em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3605" y="3077741"/>
              <a:ext cx="679073" cy="832104"/>
            </a:xfrm>
            <a:prstGeom prst="rect">
              <a:avLst/>
            </a:prstGeom>
            <a:grpFill/>
          </p:spPr>
        </p:pic>
      </p:grpSp>
      <p:grpSp>
        <p:nvGrpSpPr>
          <p:cNvPr id="36" name="Group 35"/>
          <p:cNvGrpSpPr/>
          <p:nvPr/>
        </p:nvGrpSpPr>
        <p:grpSpPr>
          <a:xfrm>
            <a:off x="7162800" y="2743200"/>
            <a:ext cx="1066800" cy="1066800"/>
            <a:chOff x="1551572" y="2858285"/>
            <a:chExt cx="1271016" cy="1271016"/>
          </a:xfrm>
          <a:solidFill>
            <a:schemeClr val="accent3"/>
          </a:solidFill>
        </p:grpSpPr>
        <p:sp>
          <p:nvSpPr>
            <p:cNvPr id="37" name="Oval 36"/>
            <p:cNvSpPr/>
            <p:nvPr/>
          </p:nvSpPr>
          <p:spPr>
            <a:xfrm>
              <a:off x="1551572" y="2858285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 descr="ROI.e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3596" y="3050309"/>
              <a:ext cx="886968" cy="886968"/>
            </a:xfrm>
            <a:prstGeom prst="rect">
              <a:avLst/>
            </a:prstGeom>
            <a:grpFill/>
          </p:spPr>
        </p:pic>
      </p:grpSp>
      <p:grpSp>
        <p:nvGrpSpPr>
          <p:cNvPr id="39" name="Group 38"/>
          <p:cNvGrpSpPr/>
          <p:nvPr/>
        </p:nvGrpSpPr>
        <p:grpSpPr>
          <a:xfrm>
            <a:off x="3048000" y="2743200"/>
            <a:ext cx="1066800" cy="1066800"/>
            <a:chOff x="3190259" y="2858285"/>
            <a:chExt cx="1271016" cy="1271016"/>
          </a:xfrm>
          <a:solidFill>
            <a:schemeClr val="accent3"/>
          </a:solidFill>
        </p:grpSpPr>
        <p:sp>
          <p:nvSpPr>
            <p:cNvPr id="40" name="Oval 39"/>
            <p:cNvSpPr/>
            <p:nvPr/>
          </p:nvSpPr>
          <p:spPr>
            <a:xfrm>
              <a:off x="3190259" y="2858285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1" name="Picture 40" descr="Financials.em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3338" y="3155465"/>
              <a:ext cx="884858" cy="676656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YOU CAN’T WIN WITHOUT THEM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 smtClean="0"/>
              <a:t>Source: Nielsen</a:t>
            </a:r>
            <a:endParaRPr lang="en-US" dirty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447800"/>
            <a:ext cx="68103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092440" cy="571500"/>
          </a:xfrm>
        </p:spPr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THEY DRIVE SUPERIOR INSIGHTS FOR BRANDS</a:t>
            </a:r>
            <a:endParaRPr lang="en-US" dirty="0"/>
          </a:p>
        </p:txBody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838200" y="2219325"/>
            <a:ext cx="7771739" cy="3495675"/>
            <a:chOff x="768" y="1302"/>
            <a:chExt cx="4464" cy="177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8" y="2688"/>
              <a:ext cx="156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21" y="2196"/>
              <a:ext cx="2026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2815" y="1302"/>
              <a:ext cx="776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2873" y="1639"/>
              <a:ext cx="2359" cy="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Elbow Connector 10"/>
            <p:cNvCxnSpPr/>
            <p:nvPr/>
          </p:nvCxnSpPr>
          <p:spPr>
            <a:xfrm rot="5400000" flipH="1" flipV="1">
              <a:off x="2069" y="2023"/>
              <a:ext cx="144" cy="118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/>
            <p:cNvCxnSpPr/>
            <p:nvPr/>
          </p:nvCxnSpPr>
          <p:spPr>
            <a:xfrm rot="5400000" flipH="1" flipV="1">
              <a:off x="3168" y="1615"/>
              <a:ext cx="146" cy="101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549640" cy="571500"/>
          </a:xfrm>
        </p:spPr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THEY HELP MAXIMIZE STRATEGY, GROWTH &amp; ROI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40561" y="5618249"/>
            <a:ext cx="5415756" cy="1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133600" y="2209799"/>
            <a:ext cx="12517" cy="3383280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09259" y="5715000"/>
            <a:ext cx="3802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# of Category Households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32268" y="3625332"/>
            <a:ext cx="3657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Incremental Revenue/Profit per HH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72275" y="2787181"/>
            <a:ext cx="5605182" cy="2803771"/>
          </a:xfrm>
          <a:custGeom>
            <a:avLst/>
            <a:gdLst>
              <a:gd name="connsiteX0" fmla="*/ 0 w 5008729"/>
              <a:gd name="connsiteY0" fmla="*/ 2505419 h 2505419"/>
              <a:gd name="connsiteX1" fmla="*/ 723332 w 5008729"/>
              <a:gd name="connsiteY1" fmla="*/ 1631963 h 2505419"/>
              <a:gd name="connsiteX2" fmla="*/ 1883391 w 5008729"/>
              <a:gd name="connsiteY2" fmla="*/ 908631 h 2505419"/>
              <a:gd name="connsiteX3" fmla="*/ 3603009 w 5008729"/>
              <a:gd name="connsiteY3" fmla="*/ 130709 h 2505419"/>
              <a:gd name="connsiteX4" fmla="*/ 5008729 w 5008729"/>
              <a:gd name="connsiteY4" fmla="*/ 7879 h 250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8729" h="2505419">
                <a:moveTo>
                  <a:pt x="0" y="2505419"/>
                </a:moveTo>
                <a:cubicBezTo>
                  <a:pt x="204717" y="2201756"/>
                  <a:pt x="409434" y="1898094"/>
                  <a:pt x="723332" y="1631963"/>
                </a:cubicBezTo>
                <a:cubicBezTo>
                  <a:pt x="1037230" y="1365832"/>
                  <a:pt x="1403445" y="1158840"/>
                  <a:pt x="1883391" y="908631"/>
                </a:cubicBezTo>
                <a:cubicBezTo>
                  <a:pt x="2363337" y="658422"/>
                  <a:pt x="3082119" y="280834"/>
                  <a:pt x="3603009" y="130709"/>
                </a:cubicBezTo>
                <a:cubicBezTo>
                  <a:pt x="4123899" y="-19416"/>
                  <a:pt x="4566314" y="-5769"/>
                  <a:pt x="5008729" y="7879"/>
                </a:cubicBez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2144980" y="2731657"/>
            <a:ext cx="5192810" cy="2886592"/>
          </a:xfrm>
          <a:custGeom>
            <a:avLst/>
            <a:gdLst>
              <a:gd name="connsiteX0" fmla="*/ 0 w 4640238"/>
              <a:gd name="connsiteY0" fmla="*/ 2579427 h 2579427"/>
              <a:gd name="connsiteX1" fmla="*/ 341194 w 4640238"/>
              <a:gd name="connsiteY1" fmla="*/ 1569493 h 2579427"/>
              <a:gd name="connsiteX2" fmla="*/ 887104 w 4640238"/>
              <a:gd name="connsiteY2" fmla="*/ 873457 h 2579427"/>
              <a:gd name="connsiteX3" fmla="*/ 1637731 w 4640238"/>
              <a:gd name="connsiteY3" fmla="*/ 409433 h 2579427"/>
              <a:gd name="connsiteX4" fmla="*/ 2688609 w 4640238"/>
              <a:gd name="connsiteY4" fmla="*/ 109182 h 2579427"/>
              <a:gd name="connsiteX5" fmla="*/ 4640238 w 4640238"/>
              <a:gd name="connsiteY5" fmla="*/ 0 h 25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0238" h="2579427">
                <a:moveTo>
                  <a:pt x="0" y="2579427"/>
                </a:moveTo>
                <a:cubicBezTo>
                  <a:pt x="96671" y="2216624"/>
                  <a:pt x="193343" y="1853821"/>
                  <a:pt x="341194" y="1569493"/>
                </a:cubicBezTo>
                <a:cubicBezTo>
                  <a:pt x="489045" y="1285165"/>
                  <a:pt x="671015" y="1066800"/>
                  <a:pt x="887104" y="873457"/>
                </a:cubicBezTo>
                <a:cubicBezTo>
                  <a:pt x="1103194" y="680114"/>
                  <a:pt x="1337480" y="536812"/>
                  <a:pt x="1637731" y="409433"/>
                </a:cubicBezTo>
                <a:cubicBezTo>
                  <a:pt x="1937982" y="282054"/>
                  <a:pt x="2188191" y="177421"/>
                  <a:pt x="2688609" y="109182"/>
                </a:cubicBezTo>
                <a:cubicBezTo>
                  <a:pt x="3189027" y="40943"/>
                  <a:pt x="3914632" y="20471"/>
                  <a:pt x="4640238" y="0"/>
                </a:cubicBezTo>
              </a:path>
            </a:pathLst>
          </a:custGeom>
          <a:ln w="28575">
            <a:solidFill>
              <a:srgbClr val="8DC6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11359" y="5012793"/>
            <a:ext cx="15349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/>
              <a:t>SUPER CONSUMERS</a:t>
            </a:r>
            <a:endParaRPr lang="en-US" sz="1500" b="1" dirty="0"/>
          </a:p>
        </p:txBody>
      </p:sp>
      <p:grpSp>
        <p:nvGrpSpPr>
          <p:cNvPr id="3" name="Group 12"/>
          <p:cNvGrpSpPr/>
          <p:nvPr/>
        </p:nvGrpSpPr>
        <p:grpSpPr>
          <a:xfrm>
            <a:off x="2253311" y="3962400"/>
            <a:ext cx="1023289" cy="1023289"/>
            <a:chOff x="2385926" y="4805622"/>
            <a:chExt cx="1271016" cy="1271016"/>
          </a:xfrm>
        </p:grpSpPr>
        <p:sp>
          <p:nvSpPr>
            <p:cNvPr id="14" name="Oval 13"/>
            <p:cNvSpPr/>
            <p:nvPr/>
          </p:nvSpPr>
          <p:spPr>
            <a:xfrm>
              <a:off x="2385926" y="4805622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5" name="Picture 14" descr="Loyalty.e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9623" y="5121090"/>
              <a:ext cx="743622" cy="640080"/>
            </a:xfrm>
            <a:prstGeom prst="rect">
              <a:avLst/>
            </a:prstGeom>
          </p:spPr>
        </p:pic>
      </p:grpSp>
      <p:grpSp>
        <p:nvGrpSpPr>
          <p:cNvPr id="4" name="Group 15"/>
          <p:cNvGrpSpPr/>
          <p:nvPr/>
        </p:nvGrpSpPr>
        <p:grpSpPr>
          <a:xfrm>
            <a:off x="3644716" y="2514600"/>
            <a:ext cx="1155884" cy="1169551"/>
            <a:chOff x="3865124" y="2394729"/>
            <a:chExt cx="1032886" cy="1045098"/>
          </a:xfrm>
        </p:grpSpPr>
        <p:sp>
          <p:nvSpPr>
            <p:cNvPr id="17" name="Oval 16"/>
            <p:cNvSpPr/>
            <p:nvPr/>
          </p:nvSpPr>
          <p:spPr>
            <a:xfrm>
              <a:off x="3865124" y="2471208"/>
              <a:ext cx="914400" cy="914400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68067" y="2394729"/>
              <a:ext cx="829943" cy="1045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0" b="1" dirty="0" smtClean="0">
                  <a:solidFill>
                    <a:schemeClr val="bg1"/>
                  </a:solidFill>
                </a:rPr>
                <a:t>?</a:t>
              </a:r>
              <a:endParaRPr lang="en-US" sz="7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5575116" y="2286000"/>
            <a:ext cx="1023289" cy="1023289"/>
            <a:chOff x="5264218" y="1532238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5264218" y="1532238"/>
              <a:ext cx="914400" cy="914400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Left-Right Arrow 20"/>
            <p:cNvSpPr/>
            <p:nvPr/>
          </p:nvSpPr>
          <p:spPr>
            <a:xfrm>
              <a:off x="5394085" y="1750287"/>
              <a:ext cx="655148" cy="395416"/>
            </a:xfrm>
            <a:prstGeom prst="left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397975" y="3586687"/>
            <a:ext cx="15349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Potentials</a:t>
            </a:r>
            <a:endParaRPr lang="en-US" sz="15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46517" y="3352800"/>
            <a:ext cx="15349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/>
              <a:t>Switchers</a:t>
            </a:r>
            <a:endParaRPr lang="en-US" sz="15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219745" y="2926672"/>
            <a:ext cx="993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</a:rPr>
              <a:t>Growth</a:t>
            </a:r>
            <a:br>
              <a:rPr lang="en-US" sz="1600" b="1" dirty="0" smtClean="0">
                <a:solidFill>
                  <a:schemeClr val="accent3"/>
                </a:solidFill>
              </a:rPr>
            </a:br>
            <a:r>
              <a:rPr lang="en-US" sz="1600" b="1" dirty="0" smtClean="0">
                <a:solidFill>
                  <a:schemeClr val="accent3"/>
                </a:solidFill>
              </a:rPr>
              <a:t>Strategy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667000" y="3511447"/>
            <a:ext cx="706" cy="450953"/>
          </a:xfrm>
          <a:prstGeom prst="straightConnector1">
            <a:avLst/>
          </a:prstGeom>
          <a:ln w="12700">
            <a:solidFill>
              <a:schemeClr val="accent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9"/>
          <p:cNvCxnSpPr>
            <a:stCxn id="14" idx="6"/>
            <a:endCxn id="22" idx="2"/>
          </p:cNvCxnSpPr>
          <p:nvPr/>
        </p:nvCxnSpPr>
        <p:spPr>
          <a:xfrm flipV="1">
            <a:off x="3276600" y="3909852"/>
            <a:ext cx="888841" cy="564193"/>
          </a:xfrm>
          <a:prstGeom prst="curvedConnector2">
            <a:avLst/>
          </a:prstGeom>
          <a:ln w="12700">
            <a:solidFill>
              <a:schemeClr val="accent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20257511">
            <a:off x="3550165" y="4196956"/>
            <a:ext cx="178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</a:rPr>
              <a:t>Insights for </a:t>
            </a:r>
            <a:br>
              <a:rPr lang="en-US" sz="1600" b="1" dirty="0" smtClean="0">
                <a:solidFill>
                  <a:schemeClr val="accent3"/>
                </a:solidFill>
              </a:rPr>
            </a:br>
            <a:r>
              <a:rPr lang="en-US" sz="1600" b="1" dirty="0" smtClean="0">
                <a:solidFill>
                  <a:schemeClr val="accent3"/>
                </a:solidFill>
              </a:rPr>
              <a:t>Marketing, Sales</a:t>
            </a:r>
            <a:br>
              <a:rPr lang="en-US" sz="1600" b="1" dirty="0" smtClean="0">
                <a:solidFill>
                  <a:schemeClr val="accent3"/>
                </a:solidFill>
              </a:rPr>
            </a:br>
            <a:r>
              <a:rPr lang="en-US" sz="1600" b="1" dirty="0" smtClean="0">
                <a:solidFill>
                  <a:schemeClr val="accent3"/>
                </a:solidFill>
              </a:rPr>
              <a:t>&amp; Innovation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cxnSp>
        <p:nvCxnSpPr>
          <p:cNvPr id="28" name="Curved Connector 27"/>
          <p:cNvCxnSpPr>
            <a:stCxn id="14" idx="5"/>
            <a:endCxn id="23" idx="2"/>
          </p:cNvCxnSpPr>
          <p:nvPr/>
        </p:nvCxnSpPr>
        <p:spPr>
          <a:xfrm rot="5400000" flipH="1" flipV="1">
            <a:off x="4040429" y="2762279"/>
            <a:ext cx="1159867" cy="2987240"/>
          </a:xfrm>
          <a:prstGeom prst="curvedConnector3">
            <a:avLst>
              <a:gd name="adj1" fmla="val -32629"/>
            </a:avLst>
          </a:prstGeom>
          <a:ln w="12700">
            <a:solidFill>
              <a:schemeClr val="accent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20257511">
            <a:off x="5486881" y="4396714"/>
            <a:ext cx="210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</a:rPr>
              <a:t>Insights to Optimize</a:t>
            </a:r>
            <a:br>
              <a:rPr lang="en-US" sz="1600" b="1" dirty="0" smtClean="0">
                <a:solidFill>
                  <a:schemeClr val="accent3"/>
                </a:solidFill>
              </a:rPr>
            </a:br>
            <a:r>
              <a:rPr lang="en-US" sz="1600" b="1" dirty="0" smtClean="0">
                <a:solidFill>
                  <a:schemeClr val="accent3"/>
                </a:solidFill>
              </a:rPr>
              <a:t>ROI and</a:t>
            </a:r>
            <a:br>
              <a:rPr lang="en-US" sz="1600" b="1" dirty="0" smtClean="0">
                <a:solidFill>
                  <a:schemeClr val="accent3"/>
                </a:solidFill>
              </a:rPr>
            </a:br>
            <a:r>
              <a:rPr lang="en-US" sz="1600" b="1" dirty="0" smtClean="0">
                <a:solidFill>
                  <a:schemeClr val="accent3"/>
                </a:solidFill>
              </a:rPr>
              <a:t>Resource Allocation</a:t>
            </a:r>
            <a:endParaRPr lang="en-US" sz="16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549640" cy="571500"/>
          </a:xfrm>
        </p:spPr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THEY ARE IMPORTANT TO YOUR TRADE PARTNERS</a:t>
            </a:r>
            <a:endParaRPr lang="en-US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87438" y="1774824"/>
            <a:ext cx="6680200" cy="4321176"/>
            <a:chOff x="685" y="1041"/>
            <a:chExt cx="4208" cy="2722"/>
          </a:xfrm>
        </p:grpSpPr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161" y="1722"/>
              <a:ext cx="552" cy="552"/>
              <a:chOff x="747239" y="1021018"/>
              <a:chExt cx="1271016" cy="1271016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47239" y="1021018"/>
                <a:ext cx="1271016" cy="1271016"/>
              </a:xfrm>
              <a:prstGeom prst="ellipse">
                <a:avLst/>
              </a:prstGeom>
              <a:solidFill>
                <a:srgbClr val="009DD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pic>
            <p:nvPicPr>
              <p:cNvPr id="23" name="Picture 23" descr="Retail_CPG.emf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51064" y="1309054"/>
                <a:ext cx="799663" cy="694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Oval 7"/>
            <p:cNvSpPr/>
            <p:nvPr/>
          </p:nvSpPr>
          <p:spPr>
            <a:xfrm>
              <a:off x="2875" y="1041"/>
              <a:ext cx="1914" cy="1914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34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59" y="184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5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3" y="184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9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73" y="184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0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59" y="1421"/>
              <a:ext cx="347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41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3" y="1421"/>
              <a:ext cx="347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42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73" y="1421"/>
              <a:ext cx="347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3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59" y="225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4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3" y="225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45" descr="Retail_CPG.e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73" y="2257"/>
              <a:ext cx="34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1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685" y="2493"/>
              <a:ext cx="1520" cy="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3247" tIns="43247" rIns="43247" bIns="43247">
              <a:spAutoFit/>
            </a:bodyPr>
            <a:lstStyle/>
            <a:p>
              <a:pPr algn="ctr" defTabSz="457200">
                <a:lnSpc>
                  <a:spcPct val="85000"/>
                </a:lnSpc>
              </a:pPr>
              <a:r>
                <a:rPr lang="en-US" sz="2200" dirty="0">
                  <a:solidFill>
                    <a:srgbClr val="73B632"/>
                  </a:solidFill>
                  <a:latin typeface="Calibri" pitchFamily="34" charset="0"/>
                </a:rPr>
                <a:t>A SUPER CONSUMER                 IN ONE                 CATEGORY …</a:t>
              </a:r>
            </a:p>
          </p:txBody>
        </p:sp>
        <p:sp>
          <p:nvSpPr>
            <p:cNvPr id="19" name="Text Box 1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2816" y="3065"/>
              <a:ext cx="207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3247" tIns="43247" rIns="43247" bIns="43247">
              <a:spAutoFit/>
            </a:bodyPr>
            <a:lstStyle/>
            <a:p>
              <a:pPr algn="ctr" defTabSz="457200">
                <a:lnSpc>
                  <a:spcPct val="85000"/>
                </a:lnSpc>
              </a:pPr>
              <a:r>
                <a:rPr lang="en-US" sz="2200" dirty="0">
                  <a:solidFill>
                    <a:srgbClr val="73B632"/>
                  </a:solidFill>
                  <a:latin typeface="Calibri" pitchFamily="34" charset="0"/>
                </a:rPr>
                <a:t>… IS A SUPER CONSUMER IN AN AVERAGE OF </a:t>
              </a:r>
              <a:r>
                <a:rPr lang="en-US" sz="3400" u="sng" dirty="0">
                  <a:solidFill>
                    <a:schemeClr val="accent3"/>
                  </a:solidFill>
                  <a:latin typeface="Calibri" pitchFamily="34" charset="0"/>
                </a:rPr>
                <a:t>9</a:t>
              </a:r>
              <a:r>
                <a:rPr lang="en-US" sz="2200" dirty="0">
                  <a:solidFill>
                    <a:srgbClr val="73B632"/>
                  </a:solidFill>
                  <a:latin typeface="Calibri" pitchFamily="34" charset="0"/>
                </a:rPr>
                <a:t> ADDITIONAL CATEGORIES</a:t>
              </a:r>
            </a:p>
          </p:txBody>
        </p:sp>
        <p:cxnSp>
          <p:nvCxnSpPr>
            <p:cNvPr id="20" name="Straight Connector 2"/>
            <p:cNvCxnSpPr/>
            <p:nvPr/>
          </p:nvCxnSpPr>
          <p:spPr>
            <a:xfrm flipV="1">
              <a:off x="1645" y="1172"/>
              <a:ext cx="1558" cy="550"/>
            </a:xfrm>
            <a:prstGeom prst="line">
              <a:avLst/>
            </a:prstGeom>
            <a:ln w="25400">
              <a:solidFill>
                <a:srgbClr val="8DC63F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645" y="2257"/>
              <a:ext cx="1451" cy="477"/>
            </a:xfrm>
            <a:prstGeom prst="line">
              <a:avLst/>
            </a:prstGeom>
            <a:ln w="25400">
              <a:solidFill>
                <a:srgbClr val="8DC63F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1104900"/>
            <a:ext cx="7232904" cy="571500"/>
          </a:xfrm>
        </p:spPr>
        <p:txBody>
          <a:bodyPr/>
          <a:lstStyle/>
          <a:p>
            <a:r>
              <a:rPr lang="en-US" sz="3200" cap="none" dirty="0" smtClean="0">
                <a:latin typeface="Calibri" pitchFamily="34" charset="0"/>
              </a:rPr>
              <a:t>NEW WAYS FOR YOU TO QUANTIFY THE VALUE OF SUPER CONSUMERS</a:t>
            </a:r>
            <a:endParaRPr lang="en-US" dirty="0"/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844550" y="2573337"/>
            <a:ext cx="877888" cy="871538"/>
            <a:chOff x="2590075" y="1603746"/>
            <a:chExt cx="1123950" cy="1117078"/>
          </a:xfrm>
        </p:grpSpPr>
        <p:sp>
          <p:nvSpPr>
            <p:cNvPr id="10" name="Oval 16"/>
            <p:cNvSpPr>
              <a:spLocks noChangeAspect="1"/>
            </p:cNvSpPr>
            <p:nvPr/>
          </p:nvSpPr>
          <p:spPr bwMode="auto">
            <a:xfrm>
              <a:off x="2594113" y="1603746"/>
              <a:ext cx="1115875" cy="1117078"/>
            </a:xfrm>
            <a:prstGeom prst="ellipse">
              <a:avLst/>
            </a:prstGeom>
            <a:solidFill>
              <a:srgbClr val="73B632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90075" y="1955758"/>
              <a:ext cx="1123950" cy="349977"/>
            </a:xfrm>
            <a:prstGeom prst="rect">
              <a:avLst/>
            </a:prstGeom>
          </p:spPr>
          <p:txBody>
            <a:bodyPr lIns="0" tIns="0" rIns="0" bIns="0" anchor="ctr" anchorCtr="1">
              <a:spAutoFit/>
            </a:bodyPr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/>
                  </a:solidFill>
                  <a:latin typeface="+mn-lt"/>
                </a:rPr>
                <a:t>SUPER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/>
                  </a:solidFill>
                  <a:latin typeface="+mn-lt"/>
                </a:rPr>
                <a:t>CONSUMERS</a:t>
              </a:r>
            </a:p>
          </p:txBody>
        </p:sp>
      </p:grp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1809750" y="2519362"/>
            <a:ext cx="2698750" cy="828675"/>
            <a:chOff x="1775771" y="1485208"/>
            <a:chExt cx="2675636" cy="762417"/>
          </a:xfrm>
        </p:grpSpPr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3096276" y="1485208"/>
              <a:ext cx="1355131" cy="392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0" lvl="4" algn="ctr"/>
              <a:r>
                <a:rPr lang="en-US" sz="2800" b="1" dirty="0">
                  <a:solidFill>
                    <a:srgbClr val="73B632"/>
                  </a:solidFill>
                  <a:latin typeface="Calibri" pitchFamily="34" charset="0"/>
                </a:rPr>
                <a:t>=&gt; 50%</a:t>
              </a:r>
              <a:endParaRPr lang="en-US" sz="2800" dirty="0">
                <a:solidFill>
                  <a:srgbClr val="73B632"/>
                </a:solidFill>
                <a:latin typeface="Calibri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41875" y="1996407"/>
              <a:ext cx="2606384" cy="25121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lvl="4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latin typeface="+mn-lt"/>
                </a:rPr>
                <a:t>They view the category as not just food,</a:t>
              </a:r>
              <a:br>
                <a:rPr lang="en-US" sz="1050" dirty="0">
                  <a:latin typeface="+mn-lt"/>
                </a:rPr>
              </a:br>
              <a:r>
                <a:rPr lang="en-US" sz="1050" dirty="0">
                  <a:latin typeface="+mn-lt"/>
                </a:rPr>
                <a:t> </a:t>
              </a:r>
              <a:r>
                <a:rPr lang="en-US" sz="1050" spc="50" dirty="0">
                  <a:latin typeface="+mn-lt"/>
                </a:rPr>
                <a:t>but as entertainment and education</a:t>
              </a:r>
            </a:p>
          </p:txBody>
        </p:sp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1775771" y="1599132"/>
              <a:ext cx="746030" cy="280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73B632"/>
                  </a:solidFill>
                  <a:latin typeface="Calibri" pitchFamily="34" charset="0"/>
                </a:rPr>
                <a:t>=&gt; 10% </a:t>
              </a:r>
              <a:endParaRPr lang="en-US" sz="1400" dirty="0">
                <a:solidFill>
                  <a:srgbClr val="73B632"/>
                </a:solidFill>
                <a:latin typeface="Calibri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845023" y="1939445"/>
              <a:ext cx="2574906" cy="0"/>
            </a:xfrm>
            <a:prstGeom prst="line">
              <a:avLst/>
            </a:prstGeom>
            <a:ln w="19050" cap="rnd">
              <a:solidFill>
                <a:srgbClr val="B6B6B9"/>
              </a:solidFill>
              <a:prstDash val="sys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926138" y="4810125"/>
            <a:ext cx="2427287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lvl="4" indent="-1143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1400" dirty="0">
                <a:latin typeface="Calibri" pitchFamily="34" charset="0"/>
              </a:rPr>
              <a:t>Focus marketing dollars</a:t>
            </a:r>
          </a:p>
          <a:p>
            <a:pPr marL="114300" lvl="4" indent="-1143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1400" dirty="0">
                <a:latin typeface="Calibri" pitchFamily="34" charset="0"/>
              </a:rPr>
              <a:t>Pull back on trade promotion</a:t>
            </a:r>
          </a:p>
          <a:p>
            <a:pPr marL="114300" lvl="4" indent="-1143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1400" dirty="0">
                <a:latin typeface="Calibri" pitchFamily="34" charset="0"/>
              </a:rPr>
              <a:t>Focus on closing distribution gaps</a:t>
            </a:r>
          </a:p>
        </p:txBody>
      </p:sp>
      <p:sp>
        <p:nvSpPr>
          <p:cNvPr id="18" name="Rectangle 31"/>
          <p:cNvSpPr>
            <a:spLocks noChangeArrowheads="1"/>
          </p:cNvSpPr>
          <p:nvPr/>
        </p:nvSpPr>
        <p:spPr bwMode="auto">
          <a:xfrm>
            <a:off x="1360488" y="5424487"/>
            <a:ext cx="4572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00"/>
              </a:spcBef>
            </a:pPr>
            <a:r>
              <a:rPr lang="en-US" sz="900" dirty="0">
                <a:latin typeface="Calibri" pitchFamily="34" charset="0"/>
              </a:rPr>
              <a:t>MARKETING $ HIT SUPER CONSUMERS</a:t>
            </a:r>
          </a:p>
          <a:p>
            <a:pPr>
              <a:spcBef>
                <a:spcPts val="300"/>
              </a:spcBef>
            </a:pPr>
            <a:r>
              <a:rPr lang="en-US" sz="900" dirty="0">
                <a:latin typeface="Calibri" pitchFamily="34" charset="0"/>
              </a:rPr>
              <a:t>TRADE $ HIT SUPER CONSUMERS</a:t>
            </a:r>
          </a:p>
          <a:p>
            <a:pPr>
              <a:spcBef>
                <a:spcPts val="300"/>
              </a:spcBef>
            </a:pPr>
            <a:r>
              <a:rPr lang="en-US" sz="900" dirty="0">
                <a:latin typeface="Calibri" pitchFamily="34" charset="0"/>
              </a:rPr>
              <a:t>TOTAL POINTS OF DISTRIBUTION GAP WITH KEY </a:t>
            </a:r>
            <a:br>
              <a:rPr lang="en-US" sz="900" dirty="0">
                <a:latin typeface="Calibri" pitchFamily="34" charset="0"/>
              </a:rPr>
            </a:br>
            <a:r>
              <a:rPr lang="en-US" sz="900" dirty="0">
                <a:latin typeface="Calibri" pitchFamily="34" charset="0"/>
              </a:rPr>
              <a:t>SUPER CONSUMER MARKETS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22388" y="5510212"/>
            <a:ext cx="82550" cy="82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22388" y="5673725"/>
            <a:ext cx="82550" cy="82550"/>
          </a:xfrm>
          <a:prstGeom prst="rect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322388" y="5857875"/>
            <a:ext cx="82550" cy="82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Group 53"/>
          <p:cNvGrpSpPr>
            <a:grpSpLocks/>
          </p:cNvGrpSpPr>
          <p:nvPr/>
        </p:nvGrpSpPr>
        <p:grpSpPr bwMode="auto">
          <a:xfrm>
            <a:off x="4946650" y="4829175"/>
            <a:ext cx="877888" cy="873125"/>
            <a:chOff x="2590075" y="1603746"/>
            <a:chExt cx="1123950" cy="1117078"/>
          </a:xfrm>
        </p:grpSpPr>
        <p:sp>
          <p:nvSpPr>
            <p:cNvPr id="23" name="Oval 38"/>
            <p:cNvSpPr>
              <a:spLocks noChangeAspect="1"/>
            </p:cNvSpPr>
            <p:nvPr/>
          </p:nvSpPr>
          <p:spPr bwMode="auto">
            <a:xfrm>
              <a:off x="2594113" y="1603746"/>
              <a:ext cx="1115875" cy="1117078"/>
            </a:xfrm>
            <a:prstGeom prst="ellipse">
              <a:avLst/>
            </a:prstGeom>
            <a:solidFill>
              <a:srgbClr val="73B632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590075" y="1955117"/>
              <a:ext cx="1123950" cy="349341"/>
            </a:xfrm>
            <a:prstGeom prst="rect">
              <a:avLst/>
            </a:prstGeom>
          </p:spPr>
          <p:txBody>
            <a:bodyPr lIns="0" tIns="0" rIns="0" bIns="0" anchor="ctr" anchorCtr="1">
              <a:spAutoFit/>
            </a:bodyPr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/>
                  </a:solidFill>
                  <a:latin typeface="+mn-lt"/>
                </a:rPr>
                <a:t>SUPER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bg1"/>
                  </a:solidFill>
                  <a:latin typeface="+mn-lt"/>
                </a:rPr>
                <a:t>CONSUMERS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733425" y="2189162"/>
            <a:ext cx="3984625" cy="1571625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797425" y="2189162"/>
            <a:ext cx="3751263" cy="1571625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797425" y="4211637"/>
            <a:ext cx="3751263" cy="2032000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723900" y="4210050"/>
            <a:ext cx="3984625" cy="2022475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712788" y="6172200"/>
            <a:ext cx="7864475" cy="3048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itchFamily="34" charset="0"/>
              </a:rPr>
              <a:t>CATEGORY 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3900" y="3967162"/>
            <a:ext cx="1835150" cy="244475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733425" y="3987800"/>
            <a:ext cx="4144963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" bIns="9144" anchor="ctr"/>
          <a:lstStyle/>
          <a:p>
            <a:pPr marL="0" lvl="3"/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RESOURCE ALLOCATION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797425" y="3967162"/>
            <a:ext cx="1211263" cy="244475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4843463" y="3987800"/>
            <a:ext cx="2368550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" bIns="9144" anchor="ctr"/>
          <a:lstStyle/>
          <a:p>
            <a:pPr marL="0" lvl="3"/>
            <a:r>
              <a:rPr lang="en-US" sz="1200" dirty="0">
                <a:solidFill>
                  <a:srgbClr val="FFFFFF"/>
                </a:solidFill>
                <a:latin typeface="Calibri" pitchFamily="34" charset="0"/>
              </a:rPr>
              <a:t>KEY DECISIONS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3900" y="1944687"/>
            <a:ext cx="858838" cy="244475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722313" y="1963737"/>
            <a:ext cx="3276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" bIns="9144" anchor="ctr"/>
          <a:lstStyle/>
          <a:p>
            <a:pPr marL="0" lvl="3"/>
            <a:r>
              <a:rPr lang="en-US" sz="1200" dirty="0">
                <a:solidFill>
                  <a:srgbClr val="FFFFFF"/>
                </a:solidFill>
                <a:latin typeface="Calibri" pitchFamily="34" charset="0"/>
              </a:rPr>
              <a:t>FACT-BASE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97425" y="1944687"/>
            <a:ext cx="1190625" cy="244475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4833938" y="1973262"/>
            <a:ext cx="3516312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" bIns="9144" anchor="ctr"/>
          <a:lstStyle/>
          <a:p>
            <a:pPr marL="0" lvl="3"/>
            <a:r>
              <a:rPr lang="en-US" sz="1200" dirty="0">
                <a:solidFill>
                  <a:srgbClr val="FFFFFF"/>
                </a:solidFill>
                <a:latin typeface="Calibri" pitchFamily="34" charset="0"/>
              </a:rPr>
              <a:t>PERFORMANCE</a:t>
            </a:r>
          </a:p>
        </p:txBody>
      </p:sp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0"/>
            <a:ext cx="4095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43400"/>
            <a:ext cx="37147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3181946"/>
            <a:ext cx="6978810" cy="1161454"/>
          </a:xfrm>
        </p:spPr>
        <p:txBody>
          <a:bodyPr>
            <a:normAutofit/>
          </a:bodyPr>
          <a:lstStyle/>
          <a:p>
            <a:r>
              <a:rPr lang="en-US" dirty="0" smtClean="0"/>
              <a:t>PRECISION AND MASS MARKETING </a:t>
            </a:r>
            <a:br>
              <a:rPr lang="en-US" dirty="0" smtClean="0"/>
            </a:br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5050960" y="2132360"/>
            <a:ext cx="914400" cy="914400"/>
          </a:xfrm>
          <a:prstGeom prst="ellipse">
            <a:avLst/>
          </a:prstGeom>
          <a:solidFill>
            <a:srgbClr val="8D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63317" y="1452386"/>
            <a:ext cx="87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udi 01 e"/>
              </a:rPr>
              <a:t> </a:t>
            </a:r>
            <a:r>
              <a:rPr lang="en-US" dirty="0" smtClean="0">
                <a:latin typeface="Nudi 01 e"/>
                <a:sym typeface="Wingdings"/>
              </a:rPr>
              <a:t></a:t>
            </a:r>
            <a:r>
              <a:rPr lang="en-US" sz="6000" dirty="0" smtClean="0">
                <a:latin typeface="Nudi 01 e"/>
                <a:sym typeface="Wingdings"/>
              </a:rPr>
              <a:t>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633989"/>
            <a:ext cx="8165593" cy="571500"/>
          </a:xfrm>
        </p:spPr>
        <p:txBody>
          <a:bodyPr/>
          <a:lstStyle/>
          <a:p>
            <a:r>
              <a:rPr lang="en-US" dirty="0" smtClean="0"/>
              <a:t>Poll #2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346537"/>
            <a:ext cx="8526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Which describes your Super Consumer action plan?</a:t>
            </a:r>
            <a:br>
              <a:rPr lang="en-US" sz="3000" dirty="0" smtClean="0"/>
            </a:br>
            <a:r>
              <a:rPr lang="en-US" sz="3000" dirty="0" smtClean="0"/>
              <a:t>(Check the option that best applies.)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7596" y="2475776"/>
            <a:ext cx="584560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I have a mass marketing Super Consumer action plan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 have a precision marketing Super Consumer action plan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I have both a mass and precision Super Consumer action plan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 have neither</a:t>
            </a:r>
          </a:p>
          <a:p>
            <a:pPr>
              <a:buClr>
                <a:srgbClr val="0070C0"/>
              </a:buClr>
              <a:buSzPct val="130000"/>
            </a:pP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7087907" y="2590800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086600" y="3581400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086600" y="5632606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086600" y="464820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555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top ISSUE: How to find them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8468" y="1932785"/>
            <a:ext cx="344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Q: WHAT WOULD BE MOST </a:t>
            </a:r>
          </a:p>
          <a:p>
            <a:r>
              <a:rPr lang="en-US" sz="2000" dirty="0" smtClean="0"/>
              <a:t>     HELPFUL TO YOU?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090615" y="1932785"/>
            <a:ext cx="3519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/>
            <a:r>
              <a:rPr lang="en-US" sz="2000" dirty="0" smtClean="0"/>
              <a:t>Q: WHAT CONCERNS YOU ABOUT SUPER CONSUMERS?</a:t>
            </a:r>
            <a:endParaRPr lang="en-US" sz="2000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54313"/>
            <a:ext cx="3255963" cy="33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3825"/>
            <a:ext cx="4389437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distinct cases: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94360" y="2397125"/>
            <a:ext cx="7863839" cy="4079875"/>
          </a:xfrm>
        </p:spPr>
        <p:txBody>
          <a:bodyPr/>
          <a:lstStyle/>
          <a:p>
            <a:r>
              <a:rPr lang="en-US" sz="3200" b="1" dirty="0" smtClean="0">
                <a:solidFill>
                  <a:srgbClr val="8DC63F"/>
                </a:solidFill>
              </a:rPr>
              <a:t>A consumer durables company used Super Consumers to make precision marketing more impactful</a:t>
            </a:r>
          </a:p>
          <a:p>
            <a:endParaRPr lang="en-US" sz="2800" dirty="0" smtClean="0"/>
          </a:p>
          <a:p>
            <a:r>
              <a:rPr lang="en-US" sz="2400" dirty="0" smtClean="0"/>
              <a:t>A media company used Super Consumers to make mass media efforts more precise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181100"/>
            <a:ext cx="7232904" cy="571500"/>
          </a:xfrm>
        </p:spPr>
        <p:txBody>
          <a:bodyPr/>
          <a:lstStyle/>
          <a:p>
            <a:r>
              <a:rPr lang="en-US" sz="3200" dirty="0" smtClean="0"/>
              <a:t>Generac is solving a $4t issue with low awareness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"/>
          <a:stretch/>
        </p:blipFill>
        <p:spPr bwMode="auto">
          <a:xfrm>
            <a:off x="685800" y="1981200"/>
            <a:ext cx="6092276" cy="4572000"/>
          </a:xfrm>
          <a:prstGeom prst="rect">
            <a:avLst/>
          </a:prstGeom>
          <a:noFill/>
          <a:ln>
            <a:solidFill>
              <a:schemeClr val="bg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549640" cy="571500"/>
          </a:xfrm>
        </p:spPr>
        <p:txBody>
          <a:bodyPr/>
          <a:lstStyle/>
          <a:p>
            <a:r>
              <a:rPr lang="en-US" sz="3200" dirty="0" smtClean="0"/>
              <a:t>Marketing was previously very technical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194" y="2305050"/>
            <a:ext cx="6002406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55207" y="3376605"/>
            <a:ext cx="9622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b="1" dirty="0" smtClean="0"/>
              <a:t>Before</a:t>
            </a:r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075998"/>
            <a:ext cx="8549640" cy="571500"/>
          </a:xfrm>
        </p:spPr>
        <p:txBody>
          <a:bodyPr/>
          <a:lstStyle/>
          <a:p>
            <a:r>
              <a:rPr lang="en-US" sz="3200" dirty="0" smtClean="0"/>
              <a:t>They Let SUPER CONSUMERS DO THEIR MARKETING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3948105" cy="212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268" y="2743200"/>
            <a:ext cx="3657600" cy="209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0594" y="3662218"/>
            <a:ext cx="672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 smtClean="0"/>
              <a:t>After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0848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104900"/>
            <a:ext cx="8397240" cy="571500"/>
          </a:xfrm>
        </p:spPr>
        <p:txBody>
          <a:bodyPr/>
          <a:lstStyle/>
          <a:p>
            <a:r>
              <a:rPr lang="en-US" sz="3200" dirty="0" smtClean="0"/>
              <a:t>They built IP for a precision </a:t>
            </a:r>
            <a:br>
              <a:rPr lang="en-US" sz="3200" dirty="0" smtClean="0"/>
            </a:br>
            <a:r>
              <a:rPr lang="en-US" sz="3200" dirty="0" smtClean="0"/>
              <a:t>marketing process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"/>
          <a:stretch/>
        </p:blipFill>
        <p:spPr bwMode="auto">
          <a:xfrm>
            <a:off x="685800" y="1981200"/>
            <a:ext cx="5943600" cy="4424588"/>
          </a:xfrm>
          <a:prstGeom prst="rect">
            <a:avLst/>
          </a:prstGeom>
          <a:noFill/>
          <a:ln>
            <a:solidFill>
              <a:schemeClr val="bg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6629400" y="3505200"/>
            <a:ext cx="457200" cy="1295400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62800" y="338334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Converting sales from </a:t>
            </a:r>
            <a:r>
              <a:rPr lang="en-US" sz="2400" b="1" dirty="0" smtClean="0"/>
              <a:t>reactive</a:t>
            </a:r>
            <a:r>
              <a:rPr lang="en-US" sz="2400" dirty="0" smtClean="0"/>
              <a:t> to </a:t>
            </a:r>
            <a:r>
              <a:rPr lang="en-US" sz="2400" b="1" dirty="0" smtClean="0"/>
              <a:t>proactive</a:t>
            </a:r>
            <a:r>
              <a:rPr lang="en-US" sz="2400" dirty="0" smtClean="0"/>
              <a:t>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It has helped them drive their success!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" r="31444" b="11930"/>
          <a:stretch/>
        </p:blipFill>
        <p:spPr bwMode="auto">
          <a:xfrm>
            <a:off x="1752600" y="1764587"/>
            <a:ext cx="5638800" cy="454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49" r="66" b="76"/>
          <a:stretch/>
        </p:blipFill>
        <p:spPr bwMode="auto">
          <a:xfrm>
            <a:off x="533400" y="6400800"/>
            <a:ext cx="79057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gensetla.com/sitebuildercontent/sitebuilderpictures/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6675" y="1752600"/>
            <a:ext cx="1768125" cy="394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Two distinct cases: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94361" y="2625725"/>
            <a:ext cx="7863840" cy="4079875"/>
          </a:xfrm>
        </p:spPr>
        <p:txBody>
          <a:bodyPr/>
          <a:lstStyle/>
          <a:p>
            <a:r>
              <a:rPr lang="en-US" sz="2300" dirty="0" smtClean="0"/>
              <a:t>A consumer durables company used Super Consumers to make precision marketing more impactful</a:t>
            </a:r>
          </a:p>
          <a:p>
            <a:endParaRPr lang="en-US" dirty="0" smtClean="0"/>
          </a:p>
          <a:p>
            <a:r>
              <a:rPr lang="en-US" sz="3200" b="1" dirty="0" smtClean="0">
                <a:solidFill>
                  <a:srgbClr val="8DC63F"/>
                </a:solidFill>
              </a:rPr>
              <a:t>A media company used Super Consumers to make mass media efforts more precise</a:t>
            </a:r>
          </a:p>
          <a:p>
            <a:endParaRPr lang="en-US" b="1" dirty="0" smtClean="0">
              <a:solidFill>
                <a:srgbClr val="8DC63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028700"/>
            <a:ext cx="8702040" cy="571500"/>
          </a:xfrm>
        </p:spPr>
        <p:txBody>
          <a:bodyPr/>
          <a:lstStyle/>
          <a:p>
            <a:r>
              <a:rPr lang="en-US" dirty="0" smtClean="0"/>
              <a:t>Crown Media saw an interesting opportunity</a:t>
            </a:r>
            <a:br>
              <a:rPr lang="en-US" dirty="0" smtClean="0"/>
            </a:br>
            <a:r>
              <a:rPr lang="en-US" dirty="0" smtClean="0"/>
              <a:t>to improve media buying…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746872" y="2590800"/>
            <a:ext cx="2453528" cy="1828800"/>
            <a:chOff x="746872" y="2590800"/>
            <a:chExt cx="2453528" cy="1828800"/>
          </a:xfrm>
        </p:grpSpPr>
        <p:sp>
          <p:nvSpPr>
            <p:cNvPr id="6" name="Right Arrow 5"/>
            <p:cNvSpPr/>
            <p:nvPr/>
          </p:nvSpPr>
          <p:spPr>
            <a:xfrm>
              <a:off x="746872" y="2590800"/>
              <a:ext cx="2453528" cy="18288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83158" y="3116940"/>
              <a:ext cx="166046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200" dirty="0" smtClean="0">
                  <a:solidFill>
                    <a:schemeClr val="bg1"/>
                  </a:solidFill>
                </a:rPr>
                <a:t>SUPER CONSUMERS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05279" y="2590800"/>
            <a:ext cx="2605321" cy="1828800"/>
            <a:chOff x="5653928" y="2529114"/>
            <a:chExt cx="2605321" cy="1828800"/>
          </a:xfrm>
        </p:grpSpPr>
        <p:sp>
          <p:nvSpPr>
            <p:cNvPr id="7" name="Right Arrow 6"/>
            <p:cNvSpPr/>
            <p:nvPr/>
          </p:nvSpPr>
          <p:spPr>
            <a:xfrm flipH="1">
              <a:off x="5653928" y="2529114"/>
              <a:ext cx="2514600" cy="1828800"/>
            </a:xfrm>
            <a:prstGeom prst="rightArrow">
              <a:avLst/>
            </a:prstGeom>
            <a:solidFill>
              <a:srgbClr val="8DC63F"/>
            </a:solidFill>
          </p:spPr>
          <p:txBody>
            <a:bodyPr wrap="square" lIns="0" tIns="0" rIns="0" bIns="0" anchor="ctr" anchorCtr="1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926381" y="3055254"/>
              <a:ext cx="233286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200" dirty="0" smtClean="0">
                  <a:solidFill>
                    <a:schemeClr val="bg1"/>
                  </a:solidFill>
                </a:rPr>
                <a:t>CROWN MEDIA VIEWER INSIGHTS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Cross 9"/>
          <p:cNvSpPr/>
          <p:nvPr/>
        </p:nvSpPr>
        <p:spPr>
          <a:xfrm>
            <a:off x="3276600" y="2514600"/>
            <a:ext cx="2667000" cy="2057400"/>
          </a:xfrm>
          <a:prstGeom prst="plus">
            <a:avLst/>
          </a:prstGeom>
          <a:noFill/>
          <a:ln>
            <a:solidFill>
              <a:schemeClr val="bg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52800" y="311527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Opportunity to add value (and ad effectiveness) to brand partners</a:t>
            </a:r>
            <a:endParaRPr lang="en-US" i="1" dirty="0"/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6023448" y="4694669"/>
            <a:ext cx="2434752" cy="683579"/>
            <a:chOff x="1089025" y="-333375"/>
            <a:chExt cx="4851400" cy="1362075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98550" y="-288925"/>
              <a:ext cx="577850" cy="657225"/>
            </a:xfrm>
            <a:custGeom>
              <a:avLst/>
              <a:gdLst>
                <a:gd name="T0" fmla="*/ 364 w 364"/>
                <a:gd name="T1" fmla="*/ 304 h 414"/>
                <a:gd name="T2" fmla="*/ 338 w 364"/>
                <a:gd name="T3" fmla="*/ 380 h 414"/>
                <a:gd name="T4" fmla="*/ 330 w 364"/>
                <a:gd name="T5" fmla="*/ 398 h 414"/>
                <a:gd name="T6" fmla="*/ 252 w 364"/>
                <a:gd name="T7" fmla="*/ 412 h 414"/>
                <a:gd name="T8" fmla="*/ 218 w 364"/>
                <a:gd name="T9" fmla="*/ 414 h 414"/>
                <a:gd name="T10" fmla="*/ 164 w 364"/>
                <a:gd name="T11" fmla="*/ 410 h 414"/>
                <a:gd name="T12" fmla="*/ 120 w 364"/>
                <a:gd name="T13" fmla="*/ 396 h 414"/>
                <a:gd name="T14" fmla="*/ 82 w 364"/>
                <a:gd name="T15" fmla="*/ 376 h 414"/>
                <a:gd name="T16" fmla="*/ 52 w 364"/>
                <a:gd name="T17" fmla="*/ 350 h 414"/>
                <a:gd name="T18" fmla="*/ 28 w 364"/>
                <a:gd name="T19" fmla="*/ 320 h 414"/>
                <a:gd name="T20" fmla="*/ 12 w 364"/>
                <a:gd name="T21" fmla="*/ 286 h 414"/>
                <a:gd name="T22" fmla="*/ 2 w 364"/>
                <a:gd name="T23" fmla="*/ 250 h 414"/>
                <a:gd name="T24" fmla="*/ 0 w 364"/>
                <a:gd name="T25" fmla="*/ 212 h 414"/>
                <a:gd name="T26" fmla="*/ 0 w 364"/>
                <a:gd name="T27" fmla="*/ 190 h 414"/>
                <a:gd name="T28" fmla="*/ 10 w 364"/>
                <a:gd name="T29" fmla="*/ 146 h 414"/>
                <a:gd name="T30" fmla="*/ 26 w 364"/>
                <a:gd name="T31" fmla="*/ 106 h 414"/>
                <a:gd name="T32" fmla="*/ 50 w 364"/>
                <a:gd name="T33" fmla="*/ 72 h 414"/>
                <a:gd name="T34" fmla="*/ 82 w 364"/>
                <a:gd name="T35" fmla="*/ 44 h 414"/>
                <a:gd name="T36" fmla="*/ 120 w 364"/>
                <a:gd name="T37" fmla="*/ 24 h 414"/>
                <a:gd name="T38" fmla="*/ 162 w 364"/>
                <a:gd name="T39" fmla="*/ 8 h 414"/>
                <a:gd name="T40" fmla="*/ 208 w 364"/>
                <a:gd name="T41" fmla="*/ 0 h 414"/>
                <a:gd name="T42" fmla="*/ 234 w 364"/>
                <a:gd name="T43" fmla="*/ 0 h 414"/>
                <a:gd name="T44" fmla="*/ 300 w 364"/>
                <a:gd name="T45" fmla="*/ 6 h 414"/>
                <a:gd name="T46" fmla="*/ 342 w 364"/>
                <a:gd name="T47" fmla="*/ 16 h 414"/>
                <a:gd name="T48" fmla="*/ 336 w 364"/>
                <a:gd name="T49" fmla="*/ 112 h 414"/>
                <a:gd name="T50" fmla="*/ 330 w 364"/>
                <a:gd name="T51" fmla="*/ 90 h 414"/>
                <a:gd name="T52" fmla="*/ 308 w 364"/>
                <a:gd name="T53" fmla="*/ 56 h 414"/>
                <a:gd name="T54" fmla="*/ 280 w 364"/>
                <a:gd name="T55" fmla="*/ 34 h 414"/>
                <a:gd name="T56" fmla="*/ 240 w 364"/>
                <a:gd name="T57" fmla="*/ 24 h 414"/>
                <a:gd name="T58" fmla="*/ 218 w 364"/>
                <a:gd name="T59" fmla="*/ 22 h 414"/>
                <a:gd name="T60" fmla="*/ 182 w 364"/>
                <a:gd name="T61" fmla="*/ 26 h 414"/>
                <a:gd name="T62" fmla="*/ 150 w 364"/>
                <a:gd name="T63" fmla="*/ 36 h 414"/>
                <a:gd name="T64" fmla="*/ 124 w 364"/>
                <a:gd name="T65" fmla="*/ 54 h 414"/>
                <a:gd name="T66" fmla="*/ 102 w 364"/>
                <a:gd name="T67" fmla="*/ 76 h 414"/>
                <a:gd name="T68" fmla="*/ 84 w 364"/>
                <a:gd name="T69" fmla="*/ 104 h 414"/>
                <a:gd name="T70" fmla="*/ 72 w 364"/>
                <a:gd name="T71" fmla="*/ 134 h 414"/>
                <a:gd name="T72" fmla="*/ 64 w 364"/>
                <a:gd name="T73" fmla="*/ 166 h 414"/>
                <a:gd name="T74" fmla="*/ 62 w 364"/>
                <a:gd name="T75" fmla="*/ 200 h 414"/>
                <a:gd name="T76" fmla="*/ 62 w 364"/>
                <a:gd name="T77" fmla="*/ 222 h 414"/>
                <a:gd name="T78" fmla="*/ 68 w 364"/>
                <a:gd name="T79" fmla="*/ 260 h 414"/>
                <a:gd name="T80" fmla="*/ 80 w 364"/>
                <a:gd name="T81" fmla="*/ 296 h 414"/>
                <a:gd name="T82" fmla="*/ 96 w 364"/>
                <a:gd name="T83" fmla="*/ 326 h 414"/>
                <a:gd name="T84" fmla="*/ 118 w 364"/>
                <a:gd name="T85" fmla="*/ 352 h 414"/>
                <a:gd name="T86" fmla="*/ 144 w 364"/>
                <a:gd name="T87" fmla="*/ 370 h 414"/>
                <a:gd name="T88" fmla="*/ 172 w 364"/>
                <a:gd name="T89" fmla="*/ 384 h 414"/>
                <a:gd name="T90" fmla="*/ 204 w 364"/>
                <a:gd name="T91" fmla="*/ 392 h 414"/>
                <a:gd name="T92" fmla="*/ 222 w 364"/>
                <a:gd name="T93" fmla="*/ 392 h 414"/>
                <a:gd name="T94" fmla="*/ 262 w 364"/>
                <a:gd name="T95" fmla="*/ 386 h 414"/>
                <a:gd name="T96" fmla="*/ 296 w 364"/>
                <a:gd name="T97" fmla="*/ 368 h 414"/>
                <a:gd name="T98" fmla="*/ 324 w 364"/>
                <a:gd name="T99" fmla="*/ 338 h 414"/>
                <a:gd name="T100" fmla="*/ 346 w 364"/>
                <a:gd name="T101" fmla="*/ 29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4" h="414">
                  <a:moveTo>
                    <a:pt x="364" y="304"/>
                  </a:moveTo>
                  <a:lnTo>
                    <a:pt x="364" y="304"/>
                  </a:lnTo>
                  <a:lnTo>
                    <a:pt x="348" y="354"/>
                  </a:lnTo>
                  <a:lnTo>
                    <a:pt x="338" y="380"/>
                  </a:lnTo>
                  <a:lnTo>
                    <a:pt x="330" y="398"/>
                  </a:lnTo>
                  <a:lnTo>
                    <a:pt x="330" y="398"/>
                  </a:lnTo>
                  <a:lnTo>
                    <a:pt x="284" y="408"/>
                  </a:lnTo>
                  <a:lnTo>
                    <a:pt x="252" y="412"/>
                  </a:lnTo>
                  <a:lnTo>
                    <a:pt x="218" y="414"/>
                  </a:lnTo>
                  <a:lnTo>
                    <a:pt x="218" y="414"/>
                  </a:lnTo>
                  <a:lnTo>
                    <a:pt x="190" y="414"/>
                  </a:lnTo>
                  <a:lnTo>
                    <a:pt x="164" y="410"/>
                  </a:lnTo>
                  <a:lnTo>
                    <a:pt x="142" y="404"/>
                  </a:lnTo>
                  <a:lnTo>
                    <a:pt x="120" y="396"/>
                  </a:lnTo>
                  <a:lnTo>
                    <a:pt x="100" y="388"/>
                  </a:lnTo>
                  <a:lnTo>
                    <a:pt x="82" y="376"/>
                  </a:lnTo>
                  <a:lnTo>
                    <a:pt x="66" y="364"/>
                  </a:lnTo>
                  <a:lnTo>
                    <a:pt x="52" y="350"/>
                  </a:lnTo>
                  <a:lnTo>
                    <a:pt x="38" y="334"/>
                  </a:lnTo>
                  <a:lnTo>
                    <a:pt x="28" y="320"/>
                  </a:lnTo>
                  <a:lnTo>
                    <a:pt x="20" y="302"/>
                  </a:lnTo>
                  <a:lnTo>
                    <a:pt x="12" y="286"/>
                  </a:lnTo>
                  <a:lnTo>
                    <a:pt x="6" y="268"/>
                  </a:lnTo>
                  <a:lnTo>
                    <a:pt x="2" y="250"/>
                  </a:lnTo>
                  <a:lnTo>
                    <a:pt x="0" y="23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190"/>
                  </a:lnTo>
                  <a:lnTo>
                    <a:pt x="4" y="166"/>
                  </a:lnTo>
                  <a:lnTo>
                    <a:pt x="10" y="146"/>
                  </a:lnTo>
                  <a:lnTo>
                    <a:pt x="16" y="126"/>
                  </a:lnTo>
                  <a:lnTo>
                    <a:pt x="26" y="106"/>
                  </a:lnTo>
                  <a:lnTo>
                    <a:pt x="38" y="88"/>
                  </a:lnTo>
                  <a:lnTo>
                    <a:pt x="50" y="72"/>
                  </a:lnTo>
                  <a:lnTo>
                    <a:pt x="66" y="58"/>
                  </a:lnTo>
                  <a:lnTo>
                    <a:pt x="82" y="44"/>
                  </a:lnTo>
                  <a:lnTo>
                    <a:pt x="100" y="34"/>
                  </a:lnTo>
                  <a:lnTo>
                    <a:pt x="120" y="24"/>
                  </a:lnTo>
                  <a:lnTo>
                    <a:pt x="140" y="14"/>
                  </a:lnTo>
                  <a:lnTo>
                    <a:pt x="162" y="8"/>
                  </a:lnTo>
                  <a:lnTo>
                    <a:pt x="184" y="4"/>
                  </a:lnTo>
                  <a:lnTo>
                    <a:pt x="208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70" y="2"/>
                  </a:lnTo>
                  <a:lnTo>
                    <a:pt x="300" y="6"/>
                  </a:lnTo>
                  <a:lnTo>
                    <a:pt x="342" y="16"/>
                  </a:lnTo>
                  <a:lnTo>
                    <a:pt x="342" y="16"/>
                  </a:lnTo>
                  <a:lnTo>
                    <a:pt x="354" y="108"/>
                  </a:lnTo>
                  <a:lnTo>
                    <a:pt x="336" y="112"/>
                  </a:lnTo>
                  <a:lnTo>
                    <a:pt x="336" y="112"/>
                  </a:lnTo>
                  <a:lnTo>
                    <a:pt x="330" y="90"/>
                  </a:lnTo>
                  <a:lnTo>
                    <a:pt x="320" y="72"/>
                  </a:lnTo>
                  <a:lnTo>
                    <a:pt x="308" y="56"/>
                  </a:lnTo>
                  <a:lnTo>
                    <a:pt x="296" y="42"/>
                  </a:lnTo>
                  <a:lnTo>
                    <a:pt x="280" y="34"/>
                  </a:lnTo>
                  <a:lnTo>
                    <a:pt x="262" y="26"/>
                  </a:lnTo>
                  <a:lnTo>
                    <a:pt x="240" y="24"/>
                  </a:lnTo>
                  <a:lnTo>
                    <a:pt x="218" y="22"/>
                  </a:lnTo>
                  <a:lnTo>
                    <a:pt x="218" y="22"/>
                  </a:lnTo>
                  <a:lnTo>
                    <a:pt x="198" y="22"/>
                  </a:lnTo>
                  <a:lnTo>
                    <a:pt x="182" y="26"/>
                  </a:lnTo>
                  <a:lnTo>
                    <a:pt x="166" y="30"/>
                  </a:lnTo>
                  <a:lnTo>
                    <a:pt x="150" y="36"/>
                  </a:lnTo>
                  <a:lnTo>
                    <a:pt x="136" y="44"/>
                  </a:lnTo>
                  <a:lnTo>
                    <a:pt x="124" y="54"/>
                  </a:lnTo>
                  <a:lnTo>
                    <a:pt x="112" y="64"/>
                  </a:lnTo>
                  <a:lnTo>
                    <a:pt x="102" y="76"/>
                  </a:lnTo>
                  <a:lnTo>
                    <a:pt x="92" y="90"/>
                  </a:lnTo>
                  <a:lnTo>
                    <a:pt x="84" y="104"/>
                  </a:lnTo>
                  <a:lnTo>
                    <a:pt x="78" y="118"/>
                  </a:lnTo>
                  <a:lnTo>
                    <a:pt x="72" y="134"/>
                  </a:lnTo>
                  <a:lnTo>
                    <a:pt x="68" y="150"/>
                  </a:lnTo>
                  <a:lnTo>
                    <a:pt x="64" y="166"/>
                  </a:lnTo>
                  <a:lnTo>
                    <a:pt x="62" y="184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2" y="222"/>
                  </a:lnTo>
                  <a:lnTo>
                    <a:pt x="64" y="242"/>
                  </a:lnTo>
                  <a:lnTo>
                    <a:pt x="68" y="260"/>
                  </a:lnTo>
                  <a:lnTo>
                    <a:pt x="74" y="278"/>
                  </a:lnTo>
                  <a:lnTo>
                    <a:pt x="80" y="296"/>
                  </a:lnTo>
                  <a:lnTo>
                    <a:pt x="88" y="312"/>
                  </a:lnTo>
                  <a:lnTo>
                    <a:pt x="96" y="326"/>
                  </a:lnTo>
                  <a:lnTo>
                    <a:pt x="106" y="340"/>
                  </a:lnTo>
                  <a:lnTo>
                    <a:pt x="118" y="352"/>
                  </a:lnTo>
                  <a:lnTo>
                    <a:pt x="130" y="362"/>
                  </a:lnTo>
                  <a:lnTo>
                    <a:pt x="144" y="370"/>
                  </a:lnTo>
                  <a:lnTo>
                    <a:pt x="158" y="378"/>
                  </a:lnTo>
                  <a:lnTo>
                    <a:pt x="172" y="384"/>
                  </a:lnTo>
                  <a:lnTo>
                    <a:pt x="188" y="388"/>
                  </a:lnTo>
                  <a:lnTo>
                    <a:pt x="204" y="392"/>
                  </a:lnTo>
                  <a:lnTo>
                    <a:pt x="222" y="392"/>
                  </a:lnTo>
                  <a:lnTo>
                    <a:pt x="222" y="392"/>
                  </a:lnTo>
                  <a:lnTo>
                    <a:pt x="244" y="390"/>
                  </a:lnTo>
                  <a:lnTo>
                    <a:pt x="262" y="386"/>
                  </a:lnTo>
                  <a:lnTo>
                    <a:pt x="280" y="378"/>
                  </a:lnTo>
                  <a:lnTo>
                    <a:pt x="296" y="368"/>
                  </a:lnTo>
                  <a:lnTo>
                    <a:pt x="310" y="354"/>
                  </a:lnTo>
                  <a:lnTo>
                    <a:pt x="324" y="338"/>
                  </a:lnTo>
                  <a:lnTo>
                    <a:pt x="336" y="320"/>
                  </a:lnTo>
                  <a:lnTo>
                    <a:pt x="346" y="298"/>
                  </a:lnTo>
                  <a:lnTo>
                    <a:pt x="364" y="304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708150" y="-82550"/>
              <a:ext cx="317500" cy="438150"/>
            </a:xfrm>
            <a:custGeom>
              <a:avLst/>
              <a:gdLst>
                <a:gd name="T0" fmla="*/ 92 w 200"/>
                <a:gd name="T1" fmla="*/ 66 h 276"/>
                <a:gd name="T2" fmla="*/ 124 w 200"/>
                <a:gd name="T3" fmla="*/ 22 h 276"/>
                <a:gd name="T4" fmla="*/ 144 w 200"/>
                <a:gd name="T5" fmla="*/ 8 h 276"/>
                <a:gd name="T6" fmla="*/ 164 w 200"/>
                <a:gd name="T7" fmla="*/ 2 h 276"/>
                <a:gd name="T8" fmla="*/ 172 w 200"/>
                <a:gd name="T9" fmla="*/ 2 h 276"/>
                <a:gd name="T10" fmla="*/ 186 w 200"/>
                <a:gd name="T11" fmla="*/ 8 h 276"/>
                <a:gd name="T12" fmla="*/ 198 w 200"/>
                <a:gd name="T13" fmla="*/ 22 h 276"/>
                <a:gd name="T14" fmla="*/ 200 w 200"/>
                <a:gd name="T15" fmla="*/ 32 h 276"/>
                <a:gd name="T16" fmla="*/ 198 w 200"/>
                <a:gd name="T17" fmla="*/ 42 h 276"/>
                <a:gd name="T18" fmla="*/ 188 w 200"/>
                <a:gd name="T19" fmla="*/ 56 h 276"/>
                <a:gd name="T20" fmla="*/ 180 w 200"/>
                <a:gd name="T21" fmla="*/ 62 h 276"/>
                <a:gd name="T22" fmla="*/ 168 w 200"/>
                <a:gd name="T23" fmla="*/ 62 h 276"/>
                <a:gd name="T24" fmla="*/ 164 w 200"/>
                <a:gd name="T25" fmla="*/ 60 h 276"/>
                <a:gd name="T26" fmla="*/ 152 w 200"/>
                <a:gd name="T27" fmla="*/ 52 h 276"/>
                <a:gd name="T28" fmla="*/ 138 w 200"/>
                <a:gd name="T29" fmla="*/ 48 h 276"/>
                <a:gd name="T30" fmla="*/ 132 w 200"/>
                <a:gd name="T31" fmla="*/ 50 h 276"/>
                <a:gd name="T32" fmla="*/ 120 w 200"/>
                <a:gd name="T33" fmla="*/ 56 h 276"/>
                <a:gd name="T34" fmla="*/ 100 w 200"/>
                <a:gd name="T35" fmla="*/ 78 h 276"/>
                <a:gd name="T36" fmla="*/ 90 w 200"/>
                <a:gd name="T37" fmla="*/ 212 h 276"/>
                <a:gd name="T38" fmla="*/ 92 w 200"/>
                <a:gd name="T39" fmla="*/ 236 h 276"/>
                <a:gd name="T40" fmla="*/ 98 w 200"/>
                <a:gd name="T41" fmla="*/ 250 h 276"/>
                <a:gd name="T42" fmla="*/ 112 w 200"/>
                <a:gd name="T43" fmla="*/ 256 h 276"/>
                <a:gd name="T44" fmla="*/ 140 w 200"/>
                <a:gd name="T45" fmla="*/ 276 h 276"/>
                <a:gd name="T46" fmla="*/ 0 w 200"/>
                <a:gd name="T47" fmla="*/ 260 h 276"/>
                <a:gd name="T48" fmla="*/ 22 w 200"/>
                <a:gd name="T49" fmla="*/ 256 h 276"/>
                <a:gd name="T50" fmla="*/ 34 w 200"/>
                <a:gd name="T51" fmla="*/ 250 h 276"/>
                <a:gd name="T52" fmla="*/ 40 w 200"/>
                <a:gd name="T53" fmla="*/ 236 h 276"/>
                <a:gd name="T54" fmla="*/ 42 w 200"/>
                <a:gd name="T55" fmla="*/ 86 h 276"/>
                <a:gd name="T56" fmla="*/ 40 w 200"/>
                <a:gd name="T57" fmla="*/ 62 h 276"/>
                <a:gd name="T58" fmla="*/ 36 w 200"/>
                <a:gd name="T59" fmla="*/ 48 h 276"/>
                <a:gd name="T60" fmla="*/ 24 w 200"/>
                <a:gd name="T61" fmla="*/ 42 h 276"/>
                <a:gd name="T62" fmla="*/ 4 w 200"/>
                <a:gd name="T63" fmla="*/ 24 h 276"/>
                <a:gd name="T64" fmla="*/ 26 w 200"/>
                <a:gd name="T65" fmla="*/ 20 h 276"/>
                <a:gd name="T66" fmla="*/ 68 w 200"/>
                <a:gd name="T67" fmla="*/ 8 h 276"/>
                <a:gd name="T68" fmla="*/ 90 w 200"/>
                <a:gd name="T69" fmla="*/ 6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276">
                  <a:moveTo>
                    <a:pt x="92" y="66"/>
                  </a:moveTo>
                  <a:lnTo>
                    <a:pt x="92" y="66"/>
                  </a:lnTo>
                  <a:lnTo>
                    <a:pt x="106" y="44"/>
                  </a:lnTo>
                  <a:lnTo>
                    <a:pt x="124" y="22"/>
                  </a:lnTo>
                  <a:lnTo>
                    <a:pt x="134" y="14"/>
                  </a:lnTo>
                  <a:lnTo>
                    <a:pt x="144" y="8"/>
                  </a:lnTo>
                  <a:lnTo>
                    <a:pt x="154" y="4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72" y="2"/>
                  </a:lnTo>
                  <a:lnTo>
                    <a:pt x="180" y="4"/>
                  </a:lnTo>
                  <a:lnTo>
                    <a:pt x="186" y="8"/>
                  </a:lnTo>
                  <a:lnTo>
                    <a:pt x="190" y="12"/>
                  </a:lnTo>
                  <a:lnTo>
                    <a:pt x="198" y="22"/>
                  </a:lnTo>
                  <a:lnTo>
                    <a:pt x="200" y="26"/>
                  </a:lnTo>
                  <a:lnTo>
                    <a:pt x="200" y="32"/>
                  </a:lnTo>
                  <a:lnTo>
                    <a:pt x="200" y="32"/>
                  </a:lnTo>
                  <a:lnTo>
                    <a:pt x="198" y="42"/>
                  </a:lnTo>
                  <a:lnTo>
                    <a:pt x="194" y="50"/>
                  </a:lnTo>
                  <a:lnTo>
                    <a:pt x="188" y="56"/>
                  </a:lnTo>
                  <a:lnTo>
                    <a:pt x="180" y="62"/>
                  </a:lnTo>
                  <a:lnTo>
                    <a:pt x="180" y="62"/>
                  </a:lnTo>
                  <a:lnTo>
                    <a:pt x="172" y="64"/>
                  </a:lnTo>
                  <a:lnTo>
                    <a:pt x="168" y="62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58" y="56"/>
                  </a:lnTo>
                  <a:lnTo>
                    <a:pt x="152" y="52"/>
                  </a:lnTo>
                  <a:lnTo>
                    <a:pt x="146" y="50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2" y="50"/>
                  </a:lnTo>
                  <a:lnTo>
                    <a:pt x="126" y="52"/>
                  </a:lnTo>
                  <a:lnTo>
                    <a:pt x="120" y="56"/>
                  </a:lnTo>
                  <a:lnTo>
                    <a:pt x="114" y="62"/>
                  </a:lnTo>
                  <a:lnTo>
                    <a:pt x="100" y="78"/>
                  </a:lnTo>
                  <a:lnTo>
                    <a:pt x="90" y="100"/>
                  </a:lnTo>
                  <a:lnTo>
                    <a:pt x="90" y="212"/>
                  </a:lnTo>
                  <a:lnTo>
                    <a:pt x="90" y="212"/>
                  </a:lnTo>
                  <a:lnTo>
                    <a:pt x="92" y="236"/>
                  </a:lnTo>
                  <a:lnTo>
                    <a:pt x="94" y="244"/>
                  </a:lnTo>
                  <a:lnTo>
                    <a:pt x="98" y="250"/>
                  </a:lnTo>
                  <a:lnTo>
                    <a:pt x="104" y="254"/>
                  </a:lnTo>
                  <a:lnTo>
                    <a:pt x="112" y="256"/>
                  </a:lnTo>
                  <a:lnTo>
                    <a:pt x="140" y="260"/>
                  </a:lnTo>
                  <a:lnTo>
                    <a:pt x="140" y="276"/>
                  </a:lnTo>
                  <a:lnTo>
                    <a:pt x="0" y="276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22" y="256"/>
                  </a:lnTo>
                  <a:lnTo>
                    <a:pt x="30" y="254"/>
                  </a:lnTo>
                  <a:lnTo>
                    <a:pt x="34" y="250"/>
                  </a:lnTo>
                  <a:lnTo>
                    <a:pt x="38" y="244"/>
                  </a:lnTo>
                  <a:lnTo>
                    <a:pt x="40" y="236"/>
                  </a:lnTo>
                  <a:lnTo>
                    <a:pt x="42" y="212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40" y="62"/>
                  </a:lnTo>
                  <a:lnTo>
                    <a:pt x="40" y="54"/>
                  </a:lnTo>
                  <a:lnTo>
                    <a:pt x="36" y="48"/>
                  </a:lnTo>
                  <a:lnTo>
                    <a:pt x="32" y="44"/>
                  </a:lnTo>
                  <a:lnTo>
                    <a:pt x="24" y="42"/>
                  </a:lnTo>
                  <a:lnTo>
                    <a:pt x="4" y="38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6" y="20"/>
                  </a:lnTo>
                  <a:lnTo>
                    <a:pt x="48" y="16"/>
                  </a:lnTo>
                  <a:lnTo>
                    <a:pt x="68" y="8"/>
                  </a:lnTo>
                  <a:lnTo>
                    <a:pt x="90" y="0"/>
                  </a:lnTo>
                  <a:lnTo>
                    <a:pt x="90" y="66"/>
                  </a:lnTo>
                  <a:lnTo>
                    <a:pt x="92" y="66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2035175" y="-79375"/>
              <a:ext cx="422275" cy="444500"/>
            </a:xfrm>
            <a:custGeom>
              <a:avLst/>
              <a:gdLst>
                <a:gd name="T0" fmla="*/ 266 w 266"/>
                <a:gd name="T1" fmla="*/ 136 h 280"/>
                <a:gd name="T2" fmla="*/ 264 w 266"/>
                <a:gd name="T3" fmla="*/ 170 h 280"/>
                <a:gd name="T4" fmla="*/ 254 w 266"/>
                <a:gd name="T5" fmla="*/ 200 h 280"/>
                <a:gd name="T6" fmla="*/ 240 w 266"/>
                <a:gd name="T7" fmla="*/ 224 h 280"/>
                <a:gd name="T8" fmla="*/ 224 w 266"/>
                <a:gd name="T9" fmla="*/ 244 h 280"/>
                <a:gd name="T10" fmla="*/ 202 w 266"/>
                <a:gd name="T11" fmla="*/ 260 h 280"/>
                <a:gd name="T12" fmla="*/ 158 w 266"/>
                <a:gd name="T13" fmla="*/ 278 h 280"/>
                <a:gd name="T14" fmla="*/ 134 w 266"/>
                <a:gd name="T15" fmla="*/ 280 h 280"/>
                <a:gd name="T16" fmla="*/ 104 w 266"/>
                <a:gd name="T17" fmla="*/ 278 h 280"/>
                <a:gd name="T18" fmla="*/ 78 w 266"/>
                <a:gd name="T19" fmla="*/ 270 h 280"/>
                <a:gd name="T20" fmla="*/ 56 w 266"/>
                <a:gd name="T21" fmla="*/ 256 h 280"/>
                <a:gd name="T22" fmla="*/ 36 w 266"/>
                <a:gd name="T23" fmla="*/ 238 h 280"/>
                <a:gd name="T24" fmla="*/ 22 w 266"/>
                <a:gd name="T25" fmla="*/ 218 h 280"/>
                <a:gd name="T26" fmla="*/ 4 w 266"/>
                <a:gd name="T27" fmla="*/ 172 h 280"/>
                <a:gd name="T28" fmla="*/ 0 w 266"/>
                <a:gd name="T29" fmla="*/ 146 h 280"/>
                <a:gd name="T30" fmla="*/ 4 w 266"/>
                <a:gd name="T31" fmla="*/ 110 h 280"/>
                <a:gd name="T32" fmla="*/ 14 w 266"/>
                <a:gd name="T33" fmla="*/ 80 h 280"/>
                <a:gd name="T34" fmla="*/ 28 w 266"/>
                <a:gd name="T35" fmla="*/ 56 h 280"/>
                <a:gd name="T36" fmla="*/ 46 w 266"/>
                <a:gd name="T37" fmla="*/ 34 h 280"/>
                <a:gd name="T38" fmla="*/ 68 w 266"/>
                <a:gd name="T39" fmla="*/ 20 h 280"/>
                <a:gd name="T40" fmla="*/ 114 w 266"/>
                <a:gd name="T41" fmla="*/ 2 h 280"/>
                <a:gd name="T42" fmla="*/ 134 w 266"/>
                <a:gd name="T43" fmla="*/ 0 h 280"/>
                <a:gd name="T44" fmla="*/ 162 w 266"/>
                <a:gd name="T45" fmla="*/ 2 h 280"/>
                <a:gd name="T46" fmla="*/ 188 w 266"/>
                <a:gd name="T47" fmla="*/ 10 h 280"/>
                <a:gd name="T48" fmla="*/ 210 w 266"/>
                <a:gd name="T49" fmla="*/ 22 h 280"/>
                <a:gd name="T50" fmla="*/ 230 w 266"/>
                <a:gd name="T51" fmla="*/ 40 h 280"/>
                <a:gd name="T52" fmla="*/ 244 w 266"/>
                <a:gd name="T53" fmla="*/ 60 h 280"/>
                <a:gd name="T54" fmla="*/ 256 w 266"/>
                <a:gd name="T55" fmla="*/ 82 h 280"/>
                <a:gd name="T56" fmla="*/ 264 w 266"/>
                <a:gd name="T57" fmla="*/ 108 h 280"/>
                <a:gd name="T58" fmla="*/ 266 w 266"/>
                <a:gd name="T59" fmla="*/ 136 h 280"/>
                <a:gd name="T60" fmla="*/ 58 w 266"/>
                <a:gd name="T61" fmla="*/ 126 h 280"/>
                <a:gd name="T62" fmla="*/ 60 w 266"/>
                <a:gd name="T63" fmla="*/ 154 h 280"/>
                <a:gd name="T64" fmla="*/ 70 w 266"/>
                <a:gd name="T65" fmla="*/ 202 h 280"/>
                <a:gd name="T66" fmla="*/ 92 w 266"/>
                <a:gd name="T67" fmla="*/ 238 h 280"/>
                <a:gd name="T68" fmla="*/ 114 w 266"/>
                <a:gd name="T69" fmla="*/ 254 h 280"/>
                <a:gd name="T70" fmla="*/ 132 w 266"/>
                <a:gd name="T71" fmla="*/ 260 h 280"/>
                <a:gd name="T72" fmla="*/ 142 w 266"/>
                <a:gd name="T73" fmla="*/ 260 h 280"/>
                <a:gd name="T74" fmla="*/ 168 w 266"/>
                <a:gd name="T75" fmla="*/ 254 h 280"/>
                <a:gd name="T76" fmla="*/ 190 w 266"/>
                <a:gd name="T77" fmla="*/ 236 h 280"/>
                <a:gd name="T78" fmla="*/ 204 w 266"/>
                <a:gd name="T79" fmla="*/ 202 h 280"/>
                <a:gd name="T80" fmla="*/ 210 w 266"/>
                <a:gd name="T81" fmla="*/ 148 h 280"/>
                <a:gd name="T82" fmla="*/ 208 w 266"/>
                <a:gd name="T83" fmla="*/ 124 h 280"/>
                <a:gd name="T84" fmla="*/ 198 w 266"/>
                <a:gd name="T85" fmla="*/ 76 h 280"/>
                <a:gd name="T86" fmla="*/ 178 w 266"/>
                <a:gd name="T87" fmla="*/ 42 h 280"/>
                <a:gd name="T88" fmla="*/ 162 w 266"/>
                <a:gd name="T89" fmla="*/ 30 h 280"/>
                <a:gd name="T90" fmla="*/ 146 w 266"/>
                <a:gd name="T91" fmla="*/ 22 h 280"/>
                <a:gd name="T92" fmla="*/ 128 w 266"/>
                <a:gd name="T93" fmla="*/ 20 h 280"/>
                <a:gd name="T94" fmla="*/ 114 w 266"/>
                <a:gd name="T95" fmla="*/ 22 h 280"/>
                <a:gd name="T96" fmla="*/ 88 w 266"/>
                <a:gd name="T97" fmla="*/ 36 h 280"/>
                <a:gd name="T98" fmla="*/ 70 w 266"/>
                <a:gd name="T99" fmla="*/ 62 h 280"/>
                <a:gd name="T100" fmla="*/ 60 w 266"/>
                <a:gd name="T101" fmla="*/ 102 h 280"/>
                <a:gd name="T102" fmla="*/ 58 w 266"/>
                <a:gd name="T103" fmla="*/ 12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80">
                  <a:moveTo>
                    <a:pt x="266" y="136"/>
                  </a:moveTo>
                  <a:lnTo>
                    <a:pt x="266" y="136"/>
                  </a:lnTo>
                  <a:lnTo>
                    <a:pt x="266" y="154"/>
                  </a:lnTo>
                  <a:lnTo>
                    <a:pt x="264" y="170"/>
                  </a:lnTo>
                  <a:lnTo>
                    <a:pt x="260" y="186"/>
                  </a:lnTo>
                  <a:lnTo>
                    <a:pt x="254" y="200"/>
                  </a:lnTo>
                  <a:lnTo>
                    <a:pt x="248" y="212"/>
                  </a:lnTo>
                  <a:lnTo>
                    <a:pt x="240" y="224"/>
                  </a:lnTo>
                  <a:lnTo>
                    <a:pt x="232" y="236"/>
                  </a:lnTo>
                  <a:lnTo>
                    <a:pt x="224" y="244"/>
                  </a:lnTo>
                  <a:lnTo>
                    <a:pt x="214" y="254"/>
                  </a:lnTo>
                  <a:lnTo>
                    <a:pt x="202" y="260"/>
                  </a:lnTo>
                  <a:lnTo>
                    <a:pt x="180" y="272"/>
                  </a:lnTo>
                  <a:lnTo>
                    <a:pt x="158" y="278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20" y="280"/>
                  </a:lnTo>
                  <a:lnTo>
                    <a:pt x="104" y="278"/>
                  </a:lnTo>
                  <a:lnTo>
                    <a:pt x="92" y="274"/>
                  </a:lnTo>
                  <a:lnTo>
                    <a:pt x="78" y="270"/>
                  </a:lnTo>
                  <a:lnTo>
                    <a:pt x="66" y="262"/>
                  </a:lnTo>
                  <a:lnTo>
                    <a:pt x="56" y="256"/>
                  </a:lnTo>
                  <a:lnTo>
                    <a:pt x="46" y="248"/>
                  </a:lnTo>
                  <a:lnTo>
                    <a:pt x="36" y="238"/>
                  </a:lnTo>
                  <a:lnTo>
                    <a:pt x="28" y="228"/>
                  </a:lnTo>
                  <a:lnTo>
                    <a:pt x="22" y="218"/>
                  </a:lnTo>
                  <a:lnTo>
                    <a:pt x="10" y="196"/>
                  </a:lnTo>
                  <a:lnTo>
                    <a:pt x="4" y="172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28"/>
                  </a:lnTo>
                  <a:lnTo>
                    <a:pt x="4" y="110"/>
                  </a:lnTo>
                  <a:lnTo>
                    <a:pt x="8" y="94"/>
                  </a:lnTo>
                  <a:lnTo>
                    <a:pt x="14" y="80"/>
                  </a:lnTo>
                  <a:lnTo>
                    <a:pt x="20" y="68"/>
                  </a:lnTo>
                  <a:lnTo>
                    <a:pt x="28" y="56"/>
                  </a:lnTo>
                  <a:lnTo>
                    <a:pt x="38" y="44"/>
                  </a:lnTo>
                  <a:lnTo>
                    <a:pt x="46" y="34"/>
                  </a:lnTo>
                  <a:lnTo>
                    <a:pt x="58" y="26"/>
                  </a:lnTo>
                  <a:lnTo>
                    <a:pt x="68" y="20"/>
                  </a:lnTo>
                  <a:lnTo>
                    <a:pt x="90" y="8"/>
                  </a:lnTo>
                  <a:lnTo>
                    <a:pt x="114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2" y="2"/>
                  </a:lnTo>
                  <a:lnTo>
                    <a:pt x="176" y="6"/>
                  </a:lnTo>
                  <a:lnTo>
                    <a:pt x="188" y="10"/>
                  </a:lnTo>
                  <a:lnTo>
                    <a:pt x="200" y="16"/>
                  </a:lnTo>
                  <a:lnTo>
                    <a:pt x="210" y="22"/>
                  </a:lnTo>
                  <a:lnTo>
                    <a:pt x="220" y="30"/>
                  </a:lnTo>
                  <a:lnTo>
                    <a:pt x="230" y="40"/>
                  </a:lnTo>
                  <a:lnTo>
                    <a:pt x="238" y="50"/>
                  </a:lnTo>
                  <a:lnTo>
                    <a:pt x="244" y="60"/>
                  </a:lnTo>
                  <a:lnTo>
                    <a:pt x="252" y="70"/>
                  </a:lnTo>
                  <a:lnTo>
                    <a:pt x="256" y="82"/>
                  </a:lnTo>
                  <a:lnTo>
                    <a:pt x="260" y="96"/>
                  </a:lnTo>
                  <a:lnTo>
                    <a:pt x="264" y="108"/>
                  </a:lnTo>
                  <a:lnTo>
                    <a:pt x="266" y="122"/>
                  </a:lnTo>
                  <a:lnTo>
                    <a:pt x="266" y="136"/>
                  </a:lnTo>
                  <a:lnTo>
                    <a:pt x="266" y="136"/>
                  </a:lnTo>
                  <a:close/>
                  <a:moveTo>
                    <a:pt x="58" y="126"/>
                  </a:moveTo>
                  <a:lnTo>
                    <a:pt x="58" y="126"/>
                  </a:lnTo>
                  <a:lnTo>
                    <a:pt x="60" y="154"/>
                  </a:lnTo>
                  <a:lnTo>
                    <a:pt x="64" y="180"/>
                  </a:lnTo>
                  <a:lnTo>
                    <a:pt x="70" y="202"/>
                  </a:lnTo>
                  <a:lnTo>
                    <a:pt x="80" y="222"/>
                  </a:lnTo>
                  <a:lnTo>
                    <a:pt x="92" y="238"/>
                  </a:lnTo>
                  <a:lnTo>
                    <a:pt x="106" y="250"/>
                  </a:lnTo>
                  <a:lnTo>
                    <a:pt x="114" y="254"/>
                  </a:lnTo>
                  <a:lnTo>
                    <a:pt x="122" y="258"/>
                  </a:lnTo>
                  <a:lnTo>
                    <a:pt x="132" y="260"/>
                  </a:lnTo>
                  <a:lnTo>
                    <a:pt x="142" y="260"/>
                  </a:lnTo>
                  <a:lnTo>
                    <a:pt x="142" y="260"/>
                  </a:lnTo>
                  <a:lnTo>
                    <a:pt x="154" y="260"/>
                  </a:lnTo>
                  <a:lnTo>
                    <a:pt x="168" y="254"/>
                  </a:lnTo>
                  <a:lnTo>
                    <a:pt x="180" y="248"/>
                  </a:lnTo>
                  <a:lnTo>
                    <a:pt x="190" y="236"/>
                  </a:lnTo>
                  <a:lnTo>
                    <a:pt x="198" y="220"/>
                  </a:lnTo>
                  <a:lnTo>
                    <a:pt x="204" y="202"/>
                  </a:lnTo>
                  <a:lnTo>
                    <a:pt x="208" y="178"/>
                  </a:lnTo>
                  <a:lnTo>
                    <a:pt x="210" y="148"/>
                  </a:lnTo>
                  <a:lnTo>
                    <a:pt x="210" y="148"/>
                  </a:lnTo>
                  <a:lnTo>
                    <a:pt x="208" y="124"/>
                  </a:lnTo>
                  <a:lnTo>
                    <a:pt x="204" y="98"/>
                  </a:lnTo>
                  <a:lnTo>
                    <a:pt x="198" y="76"/>
                  </a:lnTo>
                  <a:lnTo>
                    <a:pt x="188" y="58"/>
                  </a:lnTo>
                  <a:lnTo>
                    <a:pt x="178" y="42"/>
                  </a:lnTo>
                  <a:lnTo>
                    <a:pt x="170" y="36"/>
                  </a:lnTo>
                  <a:lnTo>
                    <a:pt x="162" y="30"/>
                  </a:lnTo>
                  <a:lnTo>
                    <a:pt x="154" y="26"/>
                  </a:lnTo>
                  <a:lnTo>
                    <a:pt x="146" y="22"/>
                  </a:lnTo>
                  <a:lnTo>
                    <a:pt x="136" y="20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14" y="22"/>
                  </a:lnTo>
                  <a:lnTo>
                    <a:pt x="100" y="26"/>
                  </a:lnTo>
                  <a:lnTo>
                    <a:pt x="88" y="36"/>
                  </a:lnTo>
                  <a:lnTo>
                    <a:pt x="78" y="48"/>
                  </a:lnTo>
                  <a:lnTo>
                    <a:pt x="70" y="62"/>
                  </a:lnTo>
                  <a:lnTo>
                    <a:pt x="64" y="80"/>
                  </a:lnTo>
                  <a:lnTo>
                    <a:pt x="60" y="102"/>
                  </a:lnTo>
                  <a:lnTo>
                    <a:pt x="58" y="126"/>
                  </a:lnTo>
                  <a:lnTo>
                    <a:pt x="58" y="126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460625" y="-101600"/>
              <a:ext cx="1130300" cy="466725"/>
            </a:xfrm>
            <a:custGeom>
              <a:avLst/>
              <a:gdLst>
                <a:gd name="T0" fmla="*/ 672 w 712"/>
                <a:gd name="T1" fmla="*/ 106 h 294"/>
                <a:gd name="T2" fmla="*/ 660 w 712"/>
                <a:gd name="T3" fmla="*/ 52 h 294"/>
                <a:gd name="T4" fmla="*/ 626 w 712"/>
                <a:gd name="T5" fmla="*/ 20 h 294"/>
                <a:gd name="T6" fmla="*/ 594 w 712"/>
                <a:gd name="T7" fmla="*/ 14 h 294"/>
                <a:gd name="T8" fmla="*/ 556 w 712"/>
                <a:gd name="T9" fmla="*/ 24 h 294"/>
                <a:gd name="T10" fmla="*/ 502 w 712"/>
                <a:gd name="T11" fmla="*/ 60 h 294"/>
                <a:gd name="T12" fmla="*/ 484 w 712"/>
                <a:gd name="T13" fmla="*/ 8 h 294"/>
                <a:gd name="T14" fmla="*/ 408 w 712"/>
                <a:gd name="T15" fmla="*/ 20 h 294"/>
                <a:gd name="T16" fmla="*/ 308 w 712"/>
                <a:gd name="T17" fmla="*/ 36 h 294"/>
                <a:gd name="T18" fmla="*/ 344 w 712"/>
                <a:gd name="T19" fmla="*/ 46 h 294"/>
                <a:gd name="T20" fmla="*/ 344 w 712"/>
                <a:gd name="T21" fmla="*/ 76 h 294"/>
                <a:gd name="T22" fmla="*/ 302 w 712"/>
                <a:gd name="T23" fmla="*/ 218 h 294"/>
                <a:gd name="T24" fmla="*/ 262 w 712"/>
                <a:gd name="T25" fmla="*/ 120 h 294"/>
                <a:gd name="T26" fmla="*/ 212 w 712"/>
                <a:gd name="T27" fmla="*/ 24 h 294"/>
                <a:gd name="T28" fmla="*/ 140 w 712"/>
                <a:gd name="T29" fmla="*/ 216 h 294"/>
                <a:gd name="T30" fmla="*/ 94 w 712"/>
                <a:gd name="T31" fmla="*/ 74 h 294"/>
                <a:gd name="T32" fmla="*/ 94 w 712"/>
                <a:gd name="T33" fmla="*/ 46 h 294"/>
                <a:gd name="T34" fmla="*/ 126 w 712"/>
                <a:gd name="T35" fmla="*/ 36 h 294"/>
                <a:gd name="T36" fmla="*/ 0 w 712"/>
                <a:gd name="T37" fmla="*/ 36 h 294"/>
                <a:gd name="T38" fmla="*/ 24 w 712"/>
                <a:gd name="T39" fmla="*/ 42 h 294"/>
                <a:gd name="T40" fmla="*/ 36 w 712"/>
                <a:gd name="T41" fmla="*/ 58 h 294"/>
                <a:gd name="T42" fmla="*/ 80 w 712"/>
                <a:gd name="T43" fmla="*/ 186 h 294"/>
                <a:gd name="T44" fmla="*/ 132 w 712"/>
                <a:gd name="T45" fmla="*/ 294 h 294"/>
                <a:gd name="T46" fmla="*/ 204 w 712"/>
                <a:gd name="T47" fmla="*/ 104 h 294"/>
                <a:gd name="T48" fmla="*/ 296 w 712"/>
                <a:gd name="T49" fmla="*/ 294 h 294"/>
                <a:gd name="T50" fmla="*/ 370 w 712"/>
                <a:gd name="T51" fmla="*/ 82 h 294"/>
                <a:gd name="T52" fmla="*/ 382 w 712"/>
                <a:gd name="T53" fmla="*/ 52 h 294"/>
                <a:gd name="T54" fmla="*/ 400 w 712"/>
                <a:gd name="T55" fmla="*/ 40 h 294"/>
                <a:gd name="T56" fmla="*/ 418 w 712"/>
                <a:gd name="T57" fmla="*/ 36 h 294"/>
                <a:gd name="T58" fmla="*/ 438 w 712"/>
                <a:gd name="T59" fmla="*/ 40 h 294"/>
                <a:gd name="T60" fmla="*/ 452 w 712"/>
                <a:gd name="T61" fmla="*/ 54 h 294"/>
                <a:gd name="T62" fmla="*/ 454 w 712"/>
                <a:gd name="T63" fmla="*/ 224 h 294"/>
                <a:gd name="T64" fmla="*/ 450 w 712"/>
                <a:gd name="T65" fmla="*/ 256 h 294"/>
                <a:gd name="T66" fmla="*/ 434 w 712"/>
                <a:gd name="T67" fmla="*/ 268 h 294"/>
                <a:gd name="T68" fmla="*/ 542 w 712"/>
                <a:gd name="T69" fmla="*/ 288 h 294"/>
                <a:gd name="T70" fmla="*/ 520 w 712"/>
                <a:gd name="T71" fmla="*/ 268 h 294"/>
                <a:gd name="T72" fmla="*/ 506 w 712"/>
                <a:gd name="T73" fmla="*/ 256 h 294"/>
                <a:gd name="T74" fmla="*/ 502 w 712"/>
                <a:gd name="T75" fmla="*/ 80 h 294"/>
                <a:gd name="T76" fmla="*/ 534 w 712"/>
                <a:gd name="T77" fmla="*/ 60 h 294"/>
                <a:gd name="T78" fmla="*/ 568 w 712"/>
                <a:gd name="T79" fmla="*/ 50 h 294"/>
                <a:gd name="T80" fmla="*/ 594 w 712"/>
                <a:gd name="T81" fmla="*/ 54 h 294"/>
                <a:gd name="T82" fmla="*/ 618 w 712"/>
                <a:gd name="T83" fmla="*/ 78 h 294"/>
                <a:gd name="T84" fmla="*/ 624 w 712"/>
                <a:gd name="T85" fmla="*/ 120 h 294"/>
                <a:gd name="T86" fmla="*/ 622 w 712"/>
                <a:gd name="T87" fmla="*/ 246 h 294"/>
                <a:gd name="T88" fmla="*/ 612 w 712"/>
                <a:gd name="T89" fmla="*/ 264 h 294"/>
                <a:gd name="T90" fmla="*/ 584 w 712"/>
                <a:gd name="T91" fmla="*/ 288 h 294"/>
                <a:gd name="T92" fmla="*/ 712 w 712"/>
                <a:gd name="T93" fmla="*/ 272 h 294"/>
                <a:gd name="T94" fmla="*/ 678 w 712"/>
                <a:gd name="T95" fmla="*/ 262 h 294"/>
                <a:gd name="T96" fmla="*/ 672 w 712"/>
                <a:gd name="T97" fmla="*/ 22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2" h="294">
                  <a:moveTo>
                    <a:pt x="672" y="224"/>
                  </a:moveTo>
                  <a:lnTo>
                    <a:pt x="672" y="106"/>
                  </a:lnTo>
                  <a:lnTo>
                    <a:pt x="672" y="106"/>
                  </a:lnTo>
                  <a:lnTo>
                    <a:pt x="672" y="86"/>
                  </a:lnTo>
                  <a:lnTo>
                    <a:pt x="666" y="68"/>
                  </a:lnTo>
                  <a:lnTo>
                    <a:pt x="660" y="52"/>
                  </a:lnTo>
                  <a:lnTo>
                    <a:pt x="652" y="38"/>
                  </a:lnTo>
                  <a:lnTo>
                    <a:pt x="640" y="28"/>
                  </a:lnTo>
                  <a:lnTo>
                    <a:pt x="626" y="20"/>
                  </a:lnTo>
                  <a:lnTo>
                    <a:pt x="612" y="16"/>
                  </a:lnTo>
                  <a:lnTo>
                    <a:pt x="594" y="14"/>
                  </a:lnTo>
                  <a:lnTo>
                    <a:pt x="594" y="14"/>
                  </a:lnTo>
                  <a:lnTo>
                    <a:pt x="580" y="14"/>
                  </a:lnTo>
                  <a:lnTo>
                    <a:pt x="568" y="18"/>
                  </a:lnTo>
                  <a:lnTo>
                    <a:pt x="556" y="24"/>
                  </a:lnTo>
                  <a:lnTo>
                    <a:pt x="544" y="32"/>
                  </a:lnTo>
                  <a:lnTo>
                    <a:pt x="544" y="32"/>
                  </a:lnTo>
                  <a:lnTo>
                    <a:pt x="502" y="60"/>
                  </a:lnTo>
                  <a:lnTo>
                    <a:pt x="502" y="0"/>
                  </a:lnTo>
                  <a:lnTo>
                    <a:pt x="502" y="0"/>
                  </a:lnTo>
                  <a:lnTo>
                    <a:pt x="484" y="8"/>
                  </a:lnTo>
                  <a:lnTo>
                    <a:pt x="466" y="16"/>
                  </a:lnTo>
                  <a:lnTo>
                    <a:pt x="442" y="20"/>
                  </a:lnTo>
                  <a:lnTo>
                    <a:pt x="408" y="20"/>
                  </a:lnTo>
                  <a:lnTo>
                    <a:pt x="308" y="20"/>
                  </a:lnTo>
                  <a:lnTo>
                    <a:pt x="308" y="36"/>
                  </a:lnTo>
                  <a:lnTo>
                    <a:pt x="308" y="36"/>
                  </a:lnTo>
                  <a:lnTo>
                    <a:pt x="332" y="40"/>
                  </a:lnTo>
                  <a:lnTo>
                    <a:pt x="338" y="44"/>
                  </a:lnTo>
                  <a:lnTo>
                    <a:pt x="344" y="46"/>
                  </a:lnTo>
                  <a:lnTo>
                    <a:pt x="346" y="52"/>
                  </a:lnTo>
                  <a:lnTo>
                    <a:pt x="348" y="58"/>
                  </a:lnTo>
                  <a:lnTo>
                    <a:pt x="344" y="76"/>
                  </a:lnTo>
                  <a:lnTo>
                    <a:pt x="344" y="76"/>
                  </a:lnTo>
                  <a:lnTo>
                    <a:pt x="324" y="148"/>
                  </a:lnTo>
                  <a:lnTo>
                    <a:pt x="302" y="218"/>
                  </a:lnTo>
                  <a:lnTo>
                    <a:pt x="300" y="218"/>
                  </a:lnTo>
                  <a:lnTo>
                    <a:pt x="300" y="218"/>
                  </a:lnTo>
                  <a:lnTo>
                    <a:pt x="262" y="120"/>
                  </a:lnTo>
                  <a:lnTo>
                    <a:pt x="228" y="24"/>
                  </a:lnTo>
                  <a:lnTo>
                    <a:pt x="212" y="24"/>
                  </a:lnTo>
                  <a:lnTo>
                    <a:pt x="212" y="24"/>
                  </a:lnTo>
                  <a:lnTo>
                    <a:pt x="174" y="124"/>
                  </a:lnTo>
                  <a:lnTo>
                    <a:pt x="140" y="216"/>
                  </a:lnTo>
                  <a:lnTo>
                    <a:pt x="140" y="216"/>
                  </a:lnTo>
                  <a:lnTo>
                    <a:pt x="140" y="21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0" y="58"/>
                  </a:lnTo>
                  <a:lnTo>
                    <a:pt x="90" y="52"/>
                  </a:lnTo>
                  <a:lnTo>
                    <a:pt x="94" y="46"/>
                  </a:lnTo>
                  <a:lnTo>
                    <a:pt x="98" y="44"/>
                  </a:lnTo>
                  <a:lnTo>
                    <a:pt x="104" y="40"/>
                  </a:lnTo>
                  <a:lnTo>
                    <a:pt x="126" y="36"/>
                  </a:lnTo>
                  <a:lnTo>
                    <a:pt x="126" y="20"/>
                  </a:lnTo>
                  <a:lnTo>
                    <a:pt x="0" y="2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8" y="40"/>
                  </a:lnTo>
                  <a:lnTo>
                    <a:pt x="24" y="42"/>
                  </a:lnTo>
                  <a:lnTo>
                    <a:pt x="28" y="46"/>
                  </a:lnTo>
                  <a:lnTo>
                    <a:pt x="34" y="50"/>
                  </a:lnTo>
                  <a:lnTo>
                    <a:pt x="36" y="58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80" y="186"/>
                  </a:lnTo>
                  <a:lnTo>
                    <a:pt x="116" y="294"/>
                  </a:lnTo>
                  <a:lnTo>
                    <a:pt x="132" y="294"/>
                  </a:lnTo>
                  <a:lnTo>
                    <a:pt x="132" y="294"/>
                  </a:lnTo>
                  <a:lnTo>
                    <a:pt x="168" y="196"/>
                  </a:lnTo>
                  <a:lnTo>
                    <a:pt x="204" y="104"/>
                  </a:lnTo>
                  <a:lnTo>
                    <a:pt x="204" y="104"/>
                  </a:lnTo>
                  <a:lnTo>
                    <a:pt x="242" y="198"/>
                  </a:lnTo>
                  <a:lnTo>
                    <a:pt x="280" y="294"/>
                  </a:lnTo>
                  <a:lnTo>
                    <a:pt x="296" y="294"/>
                  </a:lnTo>
                  <a:lnTo>
                    <a:pt x="296" y="294"/>
                  </a:lnTo>
                  <a:lnTo>
                    <a:pt x="336" y="176"/>
                  </a:lnTo>
                  <a:lnTo>
                    <a:pt x="370" y="82"/>
                  </a:lnTo>
                  <a:lnTo>
                    <a:pt x="370" y="82"/>
                  </a:lnTo>
                  <a:lnTo>
                    <a:pt x="378" y="60"/>
                  </a:lnTo>
                  <a:lnTo>
                    <a:pt x="382" y="52"/>
                  </a:lnTo>
                  <a:lnTo>
                    <a:pt x="386" y="46"/>
                  </a:lnTo>
                  <a:lnTo>
                    <a:pt x="392" y="42"/>
                  </a:lnTo>
                  <a:lnTo>
                    <a:pt x="400" y="40"/>
                  </a:lnTo>
                  <a:lnTo>
                    <a:pt x="40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30" y="38"/>
                  </a:lnTo>
                  <a:lnTo>
                    <a:pt x="438" y="40"/>
                  </a:lnTo>
                  <a:lnTo>
                    <a:pt x="446" y="44"/>
                  </a:lnTo>
                  <a:lnTo>
                    <a:pt x="450" y="48"/>
                  </a:lnTo>
                  <a:lnTo>
                    <a:pt x="452" y="54"/>
                  </a:lnTo>
                  <a:lnTo>
                    <a:pt x="454" y="64"/>
                  </a:lnTo>
                  <a:lnTo>
                    <a:pt x="454" y="84"/>
                  </a:lnTo>
                  <a:lnTo>
                    <a:pt x="454" y="224"/>
                  </a:lnTo>
                  <a:lnTo>
                    <a:pt x="454" y="224"/>
                  </a:lnTo>
                  <a:lnTo>
                    <a:pt x="452" y="248"/>
                  </a:lnTo>
                  <a:lnTo>
                    <a:pt x="450" y="256"/>
                  </a:lnTo>
                  <a:lnTo>
                    <a:pt x="448" y="262"/>
                  </a:lnTo>
                  <a:lnTo>
                    <a:pt x="442" y="266"/>
                  </a:lnTo>
                  <a:lnTo>
                    <a:pt x="434" y="268"/>
                  </a:lnTo>
                  <a:lnTo>
                    <a:pt x="410" y="272"/>
                  </a:lnTo>
                  <a:lnTo>
                    <a:pt x="410" y="288"/>
                  </a:lnTo>
                  <a:lnTo>
                    <a:pt x="542" y="288"/>
                  </a:lnTo>
                  <a:lnTo>
                    <a:pt x="542" y="272"/>
                  </a:lnTo>
                  <a:lnTo>
                    <a:pt x="542" y="272"/>
                  </a:lnTo>
                  <a:lnTo>
                    <a:pt x="520" y="268"/>
                  </a:lnTo>
                  <a:lnTo>
                    <a:pt x="514" y="266"/>
                  </a:lnTo>
                  <a:lnTo>
                    <a:pt x="508" y="262"/>
                  </a:lnTo>
                  <a:lnTo>
                    <a:pt x="506" y="256"/>
                  </a:lnTo>
                  <a:lnTo>
                    <a:pt x="504" y="248"/>
                  </a:lnTo>
                  <a:lnTo>
                    <a:pt x="502" y="224"/>
                  </a:lnTo>
                  <a:lnTo>
                    <a:pt x="502" y="80"/>
                  </a:lnTo>
                  <a:lnTo>
                    <a:pt x="502" y="80"/>
                  </a:lnTo>
                  <a:lnTo>
                    <a:pt x="516" y="70"/>
                  </a:lnTo>
                  <a:lnTo>
                    <a:pt x="534" y="60"/>
                  </a:lnTo>
                  <a:lnTo>
                    <a:pt x="550" y="52"/>
                  </a:lnTo>
                  <a:lnTo>
                    <a:pt x="560" y="50"/>
                  </a:lnTo>
                  <a:lnTo>
                    <a:pt x="568" y="50"/>
                  </a:lnTo>
                  <a:lnTo>
                    <a:pt x="568" y="50"/>
                  </a:lnTo>
                  <a:lnTo>
                    <a:pt x="582" y="50"/>
                  </a:lnTo>
                  <a:lnTo>
                    <a:pt x="594" y="54"/>
                  </a:lnTo>
                  <a:lnTo>
                    <a:pt x="604" y="60"/>
                  </a:lnTo>
                  <a:lnTo>
                    <a:pt x="612" y="68"/>
                  </a:lnTo>
                  <a:lnTo>
                    <a:pt x="618" y="78"/>
                  </a:lnTo>
                  <a:lnTo>
                    <a:pt x="622" y="90"/>
                  </a:lnTo>
                  <a:lnTo>
                    <a:pt x="624" y="104"/>
                  </a:lnTo>
                  <a:lnTo>
                    <a:pt x="624" y="120"/>
                  </a:lnTo>
                  <a:lnTo>
                    <a:pt x="624" y="220"/>
                  </a:lnTo>
                  <a:lnTo>
                    <a:pt x="624" y="220"/>
                  </a:lnTo>
                  <a:lnTo>
                    <a:pt x="622" y="246"/>
                  </a:lnTo>
                  <a:lnTo>
                    <a:pt x="620" y="254"/>
                  </a:lnTo>
                  <a:lnTo>
                    <a:pt x="618" y="260"/>
                  </a:lnTo>
                  <a:lnTo>
                    <a:pt x="612" y="264"/>
                  </a:lnTo>
                  <a:lnTo>
                    <a:pt x="606" y="268"/>
                  </a:lnTo>
                  <a:lnTo>
                    <a:pt x="584" y="272"/>
                  </a:lnTo>
                  <a:lnTo>
                    <a:pt x="584" y="288"/>
                  </a:lnTo>
                  <a:lnTo>
                    <a:pt x="712" y="288"/>
                  </a:lnTo>
                  <a:lnTo>
                    <a:pt x="712" y="272"/>
                  </a:lnTo>
                  <a:lnTo>
                    <a:pt x="712" y="272"/>
                  </a:lnTo>
                  <a:lnTo>
                    <a:pt x="690" y="268"/>
                  </a:lnTo>
                  <a:lnTo>
                    <a:pt x="684" y="266"/>
                  </a:lnTo>
                  <a:lnTo>
                    <a:pt x="678" y="262"/>
                  </a:lnTo>
                  <a:lnTo>
                    <a:pt x="676" y="256"/>
                  </a:lnTo>
                  <a:lnTo>
                    <a:pt x="674" y="248"/>
                  </a:lnTo>
                  <a:lnTo>
                    <a:pt x="672" y="224"/>
                  </a:lnTo>
                  <a:lnTo>
                    <a:pt x="672" y="224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3644900" y="-276225"/>
              <a:ext cx="806450" cy="631825"/>
            </a:xfrm>
            <a:custGeom>
              <a:avLst/>
              <a:gdLst>
                <a:gd name="T0" fmla="*/ 348 w 508"/>
                <a:gd name="T1" fmla="*/ 380 h 398"/>
                <a:gd name="T2" fmla="*/ 364 w 508"/>
                <a:gd name="T3" fmla="*/ 378 h 398"/>
                <a:gd name="T4" fmla="*/ 386 w 508"/>
                <a:gd name="T5" fmla="*/ 372 h 398"/>
                <a:gd name="T6" fmla="*/ 396 w 508"/>
                <a:gd name="T7" fmla="*/ 358 h 398"/>
                <a:gd name="T8" fmla="*/ 400 w 508"/>
                <a:gd name="T9" fmla="*/ 308 h 398"/>
                <a:gd name="T10" fmla="*/ 394 w 508"/>
                <a:gd name="T11" fmla="*/ 58 h 398"/>
                <a:gd name="T12" fmla="*/ 234 w 508"/>
                <a:gd name="T13" fmla="*/ 394 h 398"/>
                <a:gd name="T14" fmla="*/ 96 w 508"/>
                <a:gd name="T15" fmla="*/ 68 h 398"/>
                <a:gd name="T16" fmla="*/ 86 w 508"/>
                <a:gd name="T17" fmla="*/ 242 h 398"/>
                <a:gd name="T18" fmla="*/ 86 w 508"/>
                <a:gd name="T19" fmla="*/ 342 h 398"/>
                <a:gd name="T20" fmla="*/ 86 w 508"/>
                <a:gd name="T21" fmla="*/ 352 h 398"/>
                <a:gd name="T22" fmla="*/ 92 w 508"/>
                <a:gd name="T23" fmla="*/ 366 h 398"/>
                <a:gd name="T24" fmla="*/ 106 w 508"/>
                <a:gd name="T25" fmla="*/ 374 h 398"/>
                <a:gd name="T26" fmla="*/ 142 w 508"/>
                <a:gd name="T27" fmla="*/ 380 h 398"/>
                <a:gd name="T28" fmla="*/ 0 w 508"/>
                <a:gd name="T29" fmla="*/ 398 h 398"/>
                <a:gd name="T30" fmla="*/ 0 w 508"/>
                <a:gd name="T31" fmla="*/ 380 h 398"/>
                <a:gd name="T32" fmla="*/ 30 w 508"/>
                <a:gd name="T33" fmla="*/ 374 h 398"/>
                <a:gd name="T34" fmla="*/ 42 w 508"/>
                <a:gd name="T35" fmla="*/ 366 h 398"/>
                <a:gd name="T36" fmla="*/ 48 w 508"/>
                <a:gd name="T37" fmla="*/ 352 h 398"/>
                <a:gd name="T38" fmla="*/ 50 w 508"/>
                <a:gd name="T39" fmla="*/ 344 h 398"/>
                <a:gd name="T40" fmla="*/ 62 w 508"/>
                <a:gd name="T41" fmla="*/ 232 h 398"/>
                <a:gd name="T42" fmla="*/ 72 w 508"/>
                <a:gd name="T43" fmla="*/ 106 h 398"/>
                <a:gd name="T44" fmla="*/ 72 w 508"/>
                <a:gd name="T45" fmla="*/ 58 h 398"/>
                <a:gd name="T46" fmla="*/ 68 w 508"/>
                <a:gd name="T47" fmla="*/ 34 h 398"/>
                <a:gd name="T48" fmla="*/ 50 w 508"/>
                <a:gd name="T49" fmla="*/ 22 h 398"/>
                <a:gd name="T50" fmla="*/ 18 w 508"/>
                <a:gd name="T51" fmla="*/ 18 h 398"/>
                <a:gd name="T52" fmla="*/ 118 w 508"/>
                <a:gd name="T53" fmla="*/ 0 h 398"/>
                <a:gd name="T54" fmla="*/ 398 w 508"/>
                <a:gd name="T55" fmla="*/ 0 h 398"/>
                <a:gd name="T56" fmla="*/ 502 w 508"/>
                <a:gd name="T57" fmla="*/ 18 h 398"/>
                <a:gd name="T58" fmla="*/ 470 w 508"/>
                <a:gd name="T59" fmla="*/ 22 h 398"/>
                <a:gd name="T60" fmla="*/ 454 w 508"/>
                <a:gd name="T61" fmla="*/ 30 h 398"/>
                <a:gd name="T62" fmla="*/ 446 w 508"/>
                <a:gd name="T63" fmla="*/ 50 h 398"/>
                <a:gd name="T64" fmla="*/ 446 w 508"/>
                <a:gd name="T65" fmla="*/ 86 h 398"/>
                <a:gd name="T66" fmla="*/ 452 w 508"/>
                <a:gd name="T67" fmla="*/ 308 h 398"/>
                <a:gd name="T68" fmla="*/ 456 w 508"/>
                <a:gd name="T69" fmla="*/ 358 h 398"/>
                <a:gd name="T70" fmla="*/ 468 w 508"/>
                <a:gd name="T71" fmla="*/ 372 h 398"/>
                <a:gd name="T72" fmla="*/ 490 w 508"/>
                <a:gd name="T73" fmla="*/ 378 h 398"/>
                <a:gd name="T74" fmla="*/ 508 w 508"/>
                <a:gd name="T75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8" h="398">
                  <a:moveTo>
                    <a:pt x="348" y="398"/>
                  </a:moveTo>
                  <a:lnTo>
                    <a:pt x="348" y="380"/>
                  </a:lnTo>
                  <a:lnTo>
                    <a:pt x="348" y="380"/>
                  </a:lnTo>
                  <a:lnTo>
                    <a:pt x="364" y="378"/>
                  </a:lnTo>
                  <a:lnTo>
                    <a:pt x="378" y="376"/>
                  </a:lnTo>
                  <a:lnTo>
                    <a:pt x="386" y="372"/>
                  </a:lnTo>
                  <a:lnTo>
                    <a:pt x="392" y="366"/>
                  </a:lnTo>
                  <a:lnTo>
                    <a:pt x="396" y="358"/>
                  </a:lnTo>
                  <a:lnTo>
                    <a:pt x="398" y="346"/>
                  </a:lnTo>
                  <a:lnTo>
                    <a:pt x="400" y="308"/>
                  </a:lnTo>
                  <a:lnTo>
                    <a:pt x="398" y="58"/>
                  </a:lnTo>
                  <a:lnTo>
                    <a:pt x="394" y="58"/>
                  </a:lnTo>
                  <a:lnTo>
                    <a:pt x="246" y="394"/>
                  </a:lnTo>
                  <a:lnTo>
                    <a:pt x="234" y="394"/>
                  </a:lnTo>
                  <a:lnTo>
                    <a:pt x="98" y="68"/>
                  </a:lnTo>
                  <a:lnTo>
                    <a:pt x="96" y="68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4" y="302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6" y="352"/>
                  </a:lnTo>
                  <a:lnTo>
                    <a:pt x="88" y="360"/>
                  </a:lnTo>
                  <a:lnTo>
                    <a:pt x="92" y="366"/>
                  </a:lnTo>
                  <a:lnTo>
                    <a:pt x="98" y="370"/>
                  </a:lnTo>
                  <a:lnTo>
                    <a:pt x="106" y="374"/>
                  </a:lnTo>
                  <a:lnTo>
                    <a:pt x="116" y="376"/>
                  </a:lnTo>
                  <a:lnTo>
                    <a:pt x="142" y="380"/>
                  </a:lnTo>
                  <a:lnTo>
                    <a:pt x="142" y="398"/>
                  </a:lnTo>
                  <a:lnTo>
                    <a:pt x="0" y="398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22" y="376"/>
                  </a:lnTo>
                  <a:lnTo>
                    <a:pt x="30" y="374"/>
                  </a:lnTo>
                  <a:lnTo>
                    <a:pt x="36" y="370"/>
                  </a:lnTo>
                  <a:lnTo>
                    <a:pt x="42" y="366"/>
                  </a:lnTo>
                  <a:lnTo>
                    <a:pt x="46" y="360"/>
                  </a:lnTo>
                  <a:lnTo>
                    <a:pt x="48" y="352"/>
                  </a:lnTo>
                  <a:lnTo>
                    <a:pt x="50" y="344"/>
                  </a:lnTo>
                  <a:lnTo>
                    <a:pt x="50" y="344"/>
                  </a:lnTo>
                  <a:lnTo>
                    <a:pt x="56" y="304"/>
                  </a:lnTo>
                  <a:lnTo>
                    <a:pt x="62" y="232"/>
                  </a:lnTo>
                  <a:lnTo>
                    <a:pt x="72" y="106"/>
                  </a:lnTo>
                  <a:lnTo>
                    <a:pt x="72" y="106"/>
                  </a:lnTo>
                  <a:lnTo>
                    <a:pt x="72" y="78"/>
                  </a:lnTo>
                  <a:lnTo>
                    <a:pt x="72" y="58"/>
                  </a:lnTo>
                  <a:lnTo>
                    <a:pt x="72" y="44"/>
                  </a:lnTo>
                  <a:lnTo>
                    <a:pt x="68" y="34"/>
                  </a:lnTo>
                  <a:lnTo>
                    <a:pt x="60" y="28"/>
                  </a:lnTo>
                  <a:lnTo>
                    <a:pt x="50" y="22"/>
                  </a:lnTo>
                  <a:lnTo>
                    <a:pt x="36" y="20"/>
                  </a:lnTo>
                  <a:lnTo>
                    <a:pt x="18" y="18"/>
                  </a:lnTo>
                  <a:lnTo>
                    <a:pt x="18" y="0"/>
                  </a:lnTo>
                  <a:lnTo>
                    <a:pt x="118" y="0"/>
                  </a:lnTo>
                  <a:lnTo>
                    <a:pt x="256" y="306"/>
                  </a:lnTo>
                  <a:lnTo>
                    <a:pt x="398" y="0"/>
                  </a:lnTo>
                  <a:lnTo>
                    <a:pt x="502" y="0"/>
                  </a:lnTo>
                  <a:lnTo>
                    <a:pt x="502" y="18"/>
                  </a:lnTo>
                  <a:lnTo>
                    <a:pt x="502" y="18"/>
                  </a:lnTo>
                  <a:lnTo>
                    <a:pt x="470" y="22"/>
                  </a:lnTo>
                  <a:lnTo>
                    <a:pt x="460" y="26"/>
                  </a:lnTo>
                  <a:lnTo>
                    <a:pt x="454" y="30"/>
                  </a:lnTo>
                  <a:lnTo>
                    <a:pt x="448" y="38"/>
                  </a:lnTo>
                  <a:lnTo>
                    <a:pt x="446" y="50"/>
                  </a:lnTo>
                  <a:lnTo>
                    <a:pt x="446" y="66"/>
                  </a:lnTo>
                  <a:lnTo>
                    <a:pt x="446" y="86"/>
                  </a:lnTo>
                  <a:lnTo>
                    <a:pt x="452" y="308"/>
                  </a:lnTo>
                  <a:lnTo>
                    <a:pt x="452" y="308"/>
                  </a:lnTo>
                  <a:lnTo>
                    <a:pt x="454" y="346"/>
                  </a:lnTo>
                  <a:lnTo>
                    <a:pt x="456" y="358"/>
                  </a:lnTo>
                  <a:lnTo>
                    <a:pt x="460" y="366"/>
                  </a:lnTo>
                  <a:lnTo>
                    <a:pt x="468" y="372"/>
                  </a:lnTo>
                  <a:lnTo>
                    <a:pt x="478" y="376"/>
                  </a:lnTo>
                  <a:lnTo>
                    <a:pt x="490" y="378"/>
                  </a:lnTo>
                  <a:lnTo>
                    <a:pt x="508" y="380"/>
                  </a:lnTo>
                  <a:lnTo>
                    <a:pt x="508" y="398"/>
                  </a:lnTo>
                  <a:lnTo>
                    <a:pt x="348" y="39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4451350" y="-79375"/>
              <a:ext cx="349250" cy="444500"/>
            </a:xfrm>
            <a:custGeom>
              <a:avLst/>
              <a:gdLst>
                <a:gd name="T0" fmla="*/ 218 w 220"/>
                <a:gd name="T1" fmla="*/ 222 h 280"/>
                <a:gd name="T2" fmla="*/ 188 w 220"/>
                <a:gd name="T3" fmla="*/ 252 h 280"/>
                <a:gd name="T4" fmla="*/ 160 w 220"/>
                <a:gd name="T5" fmla="*/ 270 h 280"/>
                <a:gd name="T6" fmla="*/ 136 w 220"/>
                <a:gd name="T7" fmla="*/ 278 h 280"/>
                <a:gd name="T8" fmla="*/ 118 w 220"/>
                <a:gd name="T9" fmla="*/ 280 h 280"/>
                <a:gd name="T10" fmla="*/ 92 w 220"/>
                <a:gd name="T11" fmla="*/ 278 h 280"/>
                <a:gd name="T12" fmla="*/ 68 w 220"/>
                <a:gd name="T13" fmla="*/ 270 h 280"/>
                <a:gd name="T14" fmla="*/ 48 w 220"/>
                <a:gd name="T15" fmla="*/ 258 h 280"/>
                <a:gd name="T16" fmla="*/ 30 w 220"/>
                <a:gd name="T17" fmla="*/ 242 h 280"/>
                <a:gd name="T18" fmla="*/ 8 w 220"/>
                <a:gd name="T19" fmla="*/ 200 h 280"/>
                <a:gd name="T20" fmla="*/ 0 w 220"/>
                <a:gd name="T21" fmla="*/ 150 h 280"/>
                <a:gd name="T22" fmla="*/ 0 w 220"/>
                <a:gd name="T23" fmla="*/ 136 h 280"/>
                <a:gd name="T24" fmla="*/ 6 w 220"/>
                <a:gd name="T25" fmla="*/ 106 h 280"/>
                <a:gd name="T26" fmla="*/ 16 w 220"/>
                <a:gd name="T27" fmla="*/ 78 h 280"/>
                <a:gd name="T28" fmla="*/ 30 w 220"/>
                <a:gd name="T29" fmla="*/ 54 h 280"/>
                <a:gd name="T30" fmla="*/ 40 w 220"/>
                <a:gd name="T31" fmla="*/ 44 h 280"/>
                <a:gd name="T32" fmla="*/ 60 w 220"/>
                <a:gd name="T33" fmla="*/ 26 h 280"/>
                <a:gd name="T34" fmla="*/ 82 w 220"/>
                <a:gd name="T35" fmla="*/ 12 h 280"/>
                <a:gd name="T36" fmla="*/ 104 w 220"/>
                <a:gd name="T37" fmla="*/ 2 h 280"/>
                <a:gd name="T38" fmla="*/ 128 w 220"/>
                <a:gd name="T39" fmla="*/ 0 h 280"/>
                <a:gd name="T40" fmla="*/ 130 w 220"/>
                <a:gd name="T41" fmla="*/ 0 h 280"/>
                <a:gd name="T42" fmla="*/ 164 w 220"/>
                <a:gd name="T43" fmla="*/ 8 h 280"/>
                <a:gd name="T44" fmla="*/ 194 w 220"/>
                <a:gd name="T45" fmla="*/ 28 h 280"/>
                <a:gd name="T46" fmla="*/ 214 w 220"/>
                <a:gd name="T47" fmla="*/ 58 h 280"/>
                <a:gd name="T48" fmla="*/ 220 w 220"/>
                <a:gd name="T49" fmla="*/ 92 h 280"/>
                <a:gd name="T50" fmla="*/ 220 w 220"/>
                <a:gd name="T51" fmla="*/ 100 h 280"/>
                <a:gd name="T52" fmla="*/ 214 w 220"/>
                <a:gd name="T53" fmla="*/ 110 h 280"/>
                <a:gd name="T54" fmla="*/ 206 w 220"/>
                <a:gd name="T55" fmla="*/ 112 h 280"/>
                <a:gd name="T56" fmla="*/ 46 w 220"/>
                <a:gd name="T57" fmla="*/ 122 h 280"/>
                <a:gd name="T58" fmla="*/ 50 w 220"/>
                <a:gd name="T59" fmla="*/ 150 h 280"/>
                <a:gd name="T60" fmla="*/ 64 w 220"/>
                <a:gd name="T61" fmla="*/ 196 h 280"/>
                <a:gd name="T62" fmla="*/ 90 w 220"/>
                <a:gd name="T63" fmla="*/ 224 h 280"/>
                <a:gd name="T64" fmla="*/ 122 w 220"/>
                <a:gd name="T65" fmla="*/ 238 h 280"/>
                <a:gd name="T66" fmla="*/ 138 w 220"/>
                <a:gd name="T67" fmla="*/ 240 h 280"/>
                <a:gd name="T68" fmla="*/ 174 w 220"/>
                <a:gd name="T69" fmla="*/ 232 h 280"/>
                <a:gd name="T70" fmla="*/ 208 w 220"/>
                <a:gd name="T71" fmla="*/ 208 h 280"/>
                <a:gd name="T72" fmla="*/ 50 w 220"/>
                <a:gd name="T73" fmla="*/ 98 h 280"/>
                <a:gd name="T74" fmla="*/ 154 w 220"/>
                <a:gd name="T75" fmla="*/ 96 h 280"/>
                <a:gd name="T76" fmla="*/ 160 w 220"/>
                <a:gd name="T77" fmla="*/ 94 h 280"/>
                <a:gd name="T78" fmla="*/ 168 w 220"/>
                <a:gd name="T79" fmla="*/ 88 h 280"/>
                <a:gd name="T80" fmla="*/ 168 w 220"/>
                <a:gd name="T81" fmla="*/ 84 h 280"/>
                <a:gd name="T82" fmla="*/ 164 w 220"/>
                <a:gd name="T83" fmla="*/ 60 h 280"/>
                <a:gd name="T84" fmla="*/ 154 w 220"/>
                <a:gd name="T85" fmla="*/ 40 h 280"/>
                <a:gd name="T86" fmla="*/ 136 w 220"/>
                <a:gd name="T87" fmla="*/ 28 h 280"/>
                <a:gd name="T88" fmla="*/ 114 w 220"/>
                <a:gd name="T89" fmla="*/ 22 h 280"/>
                <a:gd name="T90" fmla="*/ 104 w 220"/>
                <a:gd name="T91" fmla="*/ 24 h 280"/>
                <a:gd name="T92" fmla="*/ 84 w 220"/>
                <a:gd name="T93" fmla="*/ 32 h 280"/>
                <a:gd name="T94" fmla="*/ 66 w 220"/>
                <a:gd name="T95" fmla="*/ 52 h 280"/>
                <a:gd name="T96" fmla="*/ 54 w 220"/>
                <a:gd name="T97" fmla="*/ 80 h 280"/>
                <a:gd name="T98" fmla="*/ 50 w 220"/>
                <a:gd name="T99" fmla="*/ 98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0" h="280">
                  <a:moveTo>
                    <a:pt x="218" y="222"/>
                  </a:moveTo>
                  <a:lnTo>
                    <a:pt x="218" y="222"/>
                  </a:lnTo>
                  <a:lnTo>
                    <a:pt x="202" y="238"/>
                  </a:lnTo>
                  <a:lnTo>
                    <a:pt x="188" y="252"/>
                  </a:lnTo>
                  <a:lnTo>
                    <a:pt x="174" y="262"/>
                  </a:lnTo>
                  <a:lnTo>
                    <a:pt x="160" y="270"/>
                  </a:lnTo>
                  <a:lnTo>
                    <a:pt x="148" y="274"/>
                  </a:lnTo>
                  <a:lnTo>
                    <a:pt x="136" y="278"/>
                  </a:lnTo>
                  <a:lnTo>
                    <a:pt x="118" y="280"/>
                  </a:lnTo>
                  <a:lnTo>
                    <a:pt x="118" y="280"/>
                  </a:lnTo>
                  <a:lnTo>
                    <a:pt x="104" y="280"/>
                  </a:lnTo>
                  <a:lnTo>
                    <a:pt x="92" y="278"/>
                  </a:lnTo>
                  <a:lnTo>
                    <a:pt x="80" y="274"/>
                  </a:lnTo>
                  <a:lnTo>
                    <a:pt x="68" y="270"/>
                  </a:lnTo>
                  <a:lnTo>
                    <a:pt x="58" y="264"/>
                  </a:lnTo>
                  <a:lnTo>
                    <a:pt x="48" y="258"/>
                  </a:lnTo>
                  <a:lnTo>
                    <a:pt x="38" y="250"/>
                  </a:lnTo>
                  <a:lnTo>
                    <a:pt x="30" y="242"/>
                  </a:lnTo>
                  <a:lnTo>
                    <a:pt x="18" y="222"/>
                  </a:lnTo>
                  <a:lnTo>
                    <a:pt x="8" y="200"/>
                  </a:lnTo>
                  <a:lnTo>
                    <a:pt x="2" y="17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36"/>
                  </a:lnTo>
                  <a:lnTo>
                    <a:pt x="2" y="120"/>
                  </a:lnTo>
                  <a:lnTo>
                    <a:pt x="6" y="106"/>
                  </a:lnTo>
                  <a:lnTo>
                    <a:pt x="10" y="92"/>
                  </a:lnTo>
                  <a:lnTo>
                    <a:pt x="16" y="78"/>
                  </a:lnTo>
                  <a:lnTo>
                    <a:pt x="22" y="66"/>
                  </a:lnTo>
                  <a:lnTo>
                    <a:pt x="30" y="5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50" y="34"/>
                  </a:lnTo>
                  <a:lnTo>
                    <a:pt x="60" y="26"/>
                  </a:lnTo>
                  <a:lnTo>
                    <a:pt x="70" y="18"/>
                  </a:lnTo>
                  <a:lnTo>
                    <a:pt x="82" y="12"/>
                  </a:lnTo>
                  <a:lnTo>
                    <a:pt x="94" y="6"/>
                  </a:lnTo>
                  <a:lnTo>
                    <a:pt x="104" y="2"/>
                  </a:lnTo>
                  <a:lnTo>
                    <a:pt x="116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48" y="2"/>
                  </a:lnTo>
                  <a:lnTo>
                    <a:pt x="164" y="8"/>
                  </a:lnTo>
                  <a:lnTo>
                    <a:pt x="180" y="16"/>
                  </a:lnTo>
                  <a:lnTo>
                    <a:pt x="194" y="28"/>
                  </a:lnTo>
                  <a:lnTo>
                    <a:pt x="204" y="42"/>
                  </a:lnTo>
                  <a:lnTo>
                    <a:pt x="214" y="58"/>
                  </a:lnTo>
                  <a:lnTo>
                    <a:pt x="218" y="74"/>
                  </a:lnTo>
                  <a:lnTo>
                    <a:pt x="220" y="92"/>
                  </a:lnTo>
                  <a:lnTo>
                    <a:pt x="220" y="92"/>
                  </a:lnTo>
                  <a:lnTo>
                    <a:pt x="220" y="100"/>
                  </a:lnTo>
                  <a:lnTo>
                    <a:pt x="218" y="106"/>
                  </a:lnTo>
                  <a:lnTo>
                    <a:pt x="214" y="110"/>
                  </a:lnTo>
                  <a:lnTo>
                    <a:pt x="206" y="112"/>
                  </a:lnTo>
                  <a:lnTo>
                    <a:pt x="206" y="112"/>
                  </a:lnTo>
                  <a:lnTo>
                    <a:pt x="150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0" y="150"/>
                  </a:lnTo>
                  <a:lnTo>
                    <a:pt x="56" y="176"/>
                  </a:lnTo>
                  <a:lnTo>
                    <a:pt x="64" y="196"/>
                  </a:lnTo>
                  <a:lnTo>
                    <a:pt x="76" y="212"/>
                  </a:lnTo>
                  <a:lnTo>
                    <a:pt x="90" y="224"/>
                  </a:lnTo>
                  <a:lnTo>
                    <a:pt x="106" y="232"/>
                  </a:lnTo>
                  <a:lnTo>
                    <a:pt x="122" y="238"/>
                  </a:lnTo>
                  <a:lnTo>
                    <a:pt x="138" y="240"/>
                  </a:lnTo>
                  <a:lnTo>
                    <a:pt x="138" y="240"/>
                  </a:lnTo>
                  <a:lnTo>
                    <a:pt x="156" y="238"/>
                  </a:lnTo>
                  <a:lnTo>
                    <a:pt x="174" y="232"/>
                  </a:lnTo>
                  <a:lnTo>
                    <a:pt x="192" y="222"/>
                  </a:lnTo>
                  <a:lnTo>
                    <a:pt x="208" y="208"/>
                  </a:lnTo>
                  <a:lnTo>
                    <a:pt x="218" y="222"/>
                  </a:lnTo>
                  <a:close/>
                  <a:moveTo>
                    <a:pt x="50" y="98"/>
                  </a:moveTo>
                  <a:lnTo>
                    <a:pt x="50" y="98"/>
                  </a:lnTo>
                  <a:lnTo>
                    <a:pt x="154" y="96"/>
                  </a:lnTo>
                  <a:lnTo>
                    <a:pt x="154" y="96"/>
                  </a:lnTo>
                  <a:lnTo>
                    <a:pt x="160" y="94"/>
                  </a:lnTo>
                  <a:lnTo>
                    <a:pt x="164" y="92"/>
                  </a:lnTo>
                  <a:lnTo>
                    <a:pt x="168" y="88"/>
                  </a:lnTo>
                  <a:lnTo>
                    <a:pt x="168" y="84"/>
                  </a:lnTo>
                  <a:lnTo>
                    <a:pt x="168" y="84"/>
                  </a:lnTo>
                  <a:lnTo>
                    <a:pt x="168" y="72"/>
                  </a:lnTo>
                  <a:lnTo>
                    <a:pt x="164" y="60"/>
                  </a:lnTo>
                  <a:lnTo>
                    <a:pt x="160" y="50"/>
                  </a:lnTo>
                  <a:lnTo>
                    <a:pt x="154" y="40"/>
                  </a:lnTo>
                  <a:lnTo>
                    <a:pt x="146" y="34"/>
                  </a:lnTo>
                  <a:lnTo>
                    <a:pt x="136" y="28"/>
                  </a:lnTo>
                  <a:lnTo>
                    <a:pt x="126" y="24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04" y="24"/>
                  </a:lnTo>
                  <a:lnTo>
                    <a:pt x="94" y="26"/>
                  </a:lnTo>
                  <a:lnTo>
                    <a:pt x="84" y="32"/>
                  </a:lnTo>
                  <a:lnTo>
                    <a:pt x="74" y="42"/>
                  </a:lnTo>
                  <a:lnTo>
                    <a:pt x="66" y="52"/>
                  </a:lnTo>
                  <a:lnTo>
                    <a:pt x="60" y="64"/>
                  </a:lnTo>
                  <a:lnTo>
                    <a:pt x="54" y="80"/>
                  </a:lnTo>
                  <a:lnTo>
                    <a:pt x="50" y="98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4841875" y="-333375"/>
              <a:ext cx="457200" cy="704850"/>
            </a:xfrm>
            <a:custGeom>
              <a:avLst/>
              <a:gdLst>
                <a:gd name="T0" fmla="*/ 288 w 288"/>
                <a:gd name="T1" fmla="*/ 434 h 444"/>
                <a:gd name="T2" fmla="*/ 248 w 288"/>
                <a:gd name="T3" fmla="*/ 434 h 444"/>
                <a:gd name="T4" fmla="*/ 196 w 288"/>
                <a:gd name="T5" fmla="*/ 444 h 444"/>
                <a:gd name="T6" fmla="*/ 160 w 288"/>
                <a:gd name="T7" fmla="*/ 422 h 444"/>
                <a:gd name="T8" fmla="*/ 142 w 288"/>
                <a:gd name="T9" fmla="*/ 432 h 444"/>
                <a:gd name="T10" fmla="*/ 118 w 288"/>
                <a:gd name="T11" fmla="*/ 440 h 444"/>
                <a:gd name="T12" fmla="*/ 112 w 288"/>
                <a:gd name="T13" fmla="*/ 440 h 444"/>
                <a:gd name="T14" fmla="*/ 74 w 288"/>
                <a:gd name="T15" fmla="*/ 432 h 444"/>
                <a:gd name="T16" fmla="*/ 38 w 288"/>
                <a:gd name="T17" fmla="*/ 408 h 444"/>
                <a:gd name="T18" fmla="*/ 16 w 288"/>
                <a:gd name="T19" fmla="*/ 378 h 444"/>
                <a:gd name="T20" fmla="*/ 6 w 288"/>
                <a:gd name="T21" fmla="*/ 354 h 444"/>
                <a:gd name="T22" fmla="*/ 0 w 288"/>
                <a:gd name="T23" fmla="*/ 326 h 444"/>
                <a:gd name="T24" fmla="*/ 0 w 288"/>
                <a:gd name="T25" fmla="*/ 310 h 444"/>
                <a:gd name="T26" fmla="*/ 2 w 288"/>
                <a:gd name="T27" fmla="*/ 280 h 444"/>
                <a:gd name="T28" fmla="*/ 12 w 288"/>
                <a:gd name="T29" fmla="*/ 252 h 444"/>
                <a:gd name="T30" fmla="*/ 28 w 288"/>
                <a:gd name="T31" fmla="*/ 226 h 444"/>
                <a:gd name="T32" fmla="*/ 46 w 288"/>
                <a:gd name="T33" fmla="*/ 204 h 444"/>
                <a:gd name="T34" fmla="*/ 70 w 288"/>
                <a:gd name="T35" fmla="*/ 186 h 444"/>
                <a:gd name="T36" fmla="*/ 96 w 288"/>
                <a:gd name="T37" fmla="*/ 172 h 444"/>
                <a:gd name="T38" fmla="*/ 126 w 288"/>
                <a:gd name="T39" fmla="*/ 162 h 444"/>
                <a:gd name="T40" fmla="*/ 156 w 288"/>
                <a:gd name="T41" fmla="*/ 160 h 444"/>
                <a:gd name="T42" fmla="*/ 174 w 288"/>
                <a:gd name="T43" fmla="*/ 162 h 444"/>
                <a:gd name="T44" fmla="*/ 196 w 288"/>
                <a:gd name="T45" fmla="*/ 166 h 444"/>
                <a:gd name="T46" fmla="*/ 196 w 288"/>
                <a:gd name="T47" fmla="*/ 80 h 444"/>
                <a:gd name="T48" fmla="*/ 194 w 288"/>
                <a:gd name="T49" fmla="*/ 48 h 444"/>
                <a:gd name="T50" fmla="*/ 184 w 288"/>
                <a:gd name="T51" fmla="*/ 40 h 444"/>
                <a:gd name="T52" fmla="*/ 150 w 288"/>
                <a:gd name="T53" fmla="*/ 36 h 444"/>
                <a:gd name="T54" fmla="*/ 150 w 288"/>
                <a:gd name="T55" fmla="*/ 20 h 444"/>
                <a:gd name="T56" fmla="*/ 200 w 288"/>
                <a:gd name="T57" fmla="*/ 10 h 444"/>
                <a:gd name="T58" fmla="*/ 246 w 288"/>
                <a:gd name="T59" fmla="*/ 378 h 444"/>
                <a:gd name="T60" fmla="*/ 246 w 288"/>
                <a:gd name="T61" fmla="*/ 396 h 444"/>
                <a:gd name="T62" fmla="*/ 250 w 288"/>
                <a:gd name="T63" fmla="*/ 408 h 444"/>
                <a:gd name="T64" fmla="*/ 258 w 288"/>
                <a:gd name="T65" fmla="*/ 416 h 444"/>
                <a:gd name="T66" fmla="*/ 288 w 288"/>
                <a:gd name="T67" fmla="*/ 418 h 444"/>
                <a:gd name="T68" fmla="*/ 196 w 288"/>
                <a:gd name="T69" fmla="*/ 214 h 444"/>
                <a:gd name="T70" fmla="*/ 190 w 288"/>
                <a:gd name="T71" fmla="*/ 206 h 444"/>
                <a:gd name="T72" fmla="*/ 168 w 288"/>
                <a:gd name="T73" fmla="*/ 190 h 444"/>
                <a:gd name="T74" fmla="*/ 134 w 288"/>
                <a:gd name="T75" fmla="*/ 182 h 444"/>
                <a:gd name="T76" fmla="*/ 122 w 288"/>
                <a:gd name="T77" fmla="*/ 184 h 444"/>
                <a:gd name="T78" fmla="*/ 96 w 288"/>
                <a:gd name="T79" fmla="*/ 194 h 444"/>
                <a:gd name="T80" fmla="*/ 72 w 288"/>
                <a:gd name="T81" fmla="*/ 220 h 444"/>
                <a:gd name="T82" fmla="*/ 60 w 288"/>
                <a:gd name="T83" fmla="*/ 252 h 444"/>
                <a:gd name="T84" fmla="*/ 54 w 288"/>
                <a:gd name="T85" fmla="*/ 278 h 444"/>
                <a:gd name="T86" fmla="*/ 54 w 288"/>
                <a:gd name="T87" fmla="*/ 294 h 444"/>
                <a:gd name="T88" fmla="*/ 62 w 288"/>
                <a:gd name="T89" fmla="*/ 342 h 444"/>
                <a:gd name="T90" fmla="*/ 82 w 288"/>
                <a:gd name="T91" fmla="*/ 376 h 444"/>
                <a:gd name="T92" fmla="*/ 108 w 288"/>
                <a:gd name="T93" fmla="*/ 396 h 444"/>
                <a:gd name="T94" fmla="*/ 138 w 288"/>
                <a:gd name="T95" fmla="*/ 402 h 444"/>
                <a:gd name="T96" fmla="*/ 154 w 288"/>
                <a:gd name="T97" fmla="*/ 400 h 444"/>
                <a:gd name="T98" fmla="*/ 184 w 288"/>
                <a:gd name="T99" fmla="*/ 390 h 444"/>
                <a:gd name="T100" fmla="*/ 196 w 288"/>
                <a:gd name="T101" fmla="*/ 21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" h="444">
                  <a:moveTo>
                    <a:pt x="288" y="434"/>
                  </a:moveTo>
                  <a:lnTo>
                    <a:pt x="288" y="434"/>
                  </a:lnTo>
                  <a:lnTo>
                    <a:pt x="270" y="434"/>
                  </a:lnTo>
                  <a:lnTo>
                    <a:pt x="248" y="434"/>
                  </a:lnTo>
                  <a:lnTo>
                    <a:pt x="224" y="438"/>
                  </a:lnTo>
                  <a:lnTo>
                    <a:pt x="196" y="444"/>
                  </a:lnTo>
                  <a:lnTo>
                    <a:pt x="196" y="400"/>
                  </a:lnTo>
                  <a:lnTo>
                    <a:pt x="160" y="422"/>
                  </a:lnTo>
                  <a:lnTo>
                    <a:pt x="160" y="422"/>
                  </a:lnTo>
                  <a:lnTo>
                    <a:pt x="142" y="432"/>
                  </a:lnTo>
                  <a:lnTo>
                    <a:pt x="130" y="438"/>
                  </a:lnTo>
                  <a:lnTo>
                    <a:pt x="118" y="440"/>
                  </a:lnTo>
                  <a:lnTo>
                    <a:pt x="112" y="440"/>
                  </a:lnTo>
                  <a:lnTo>
                    <a:pt x="112" y="440"/>
                  </a:lnTo>
                  <a:lnTo>
                    <a:pt x="94" y="438"/>
                  </a:lnTo>
                  <a:lnTo>
                    <a:pt x="74" y="432"/>
                  </a:lnTo>
                  <a:lnTo>
                    <a:pt x="56" y="422"/>
                  </a:lnTo>
                  <a:lnTo>
                    <a:pt x="38" y="408"/>
                  </a:lnTo>
                  <a:lnTo>
                    <a:pt x="22" y="390"/>
                  </a:lnTo>
                  <a:lnTo>
                    <a:pt x="16" y="378"/>
                  </a:lnTo>
                  <a:lnTo>
                    <a:pt x="10" y="368"/>
                  </a:lnTo>
                  <a:lnTo>
                    <a:pt x="6" y="354"/>
                  </a:lnTo>
                  <a:lnTo>
                    <a:pt x="2" y="340"/>
                  </a:lnTo>
                  <a:lnTo>
                    <a:pt x="0" y="326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0" y="296"/>
                  </a:lnTo>
                  <a:lnTo>
                    <a:pt x="2" y="280"/>
                  </a:lnTo>
                  <a:lnTo>
                    <a:pt x="6" y="266"/>
                  </a:lnTo>
                  <a:lnTo>
                    <a:pt x="12" y="252"/>
                  </a:lnTo>
                  <a:lnTo>
                    <a:pt x="20" y="238"/>
                  </a:lnTo>
                  <a:lnTo>
                    <a:pt x="28" y="226"/>
                  </a:lnTo>
                  <a:lnTo>
                    <a:pt x="36" y="214"/>
                  </a:lnTo>
                  <a:lnTo>
                    <a:pt x="46" y="204"/>
                  </a:lnTo>
                  <a:lnTo>
                    <a:pt x="58" y="194"/>
                  </a:lnTo>
                  <a:lnTo>
                    <a:pt x="70" y="186"/>
                  </a:lnTo>
                  <a:lnTo>
                    <a:pt x="82" y="178"/>
                  </a:lnTo>
                  <a:lnTo>
                    <a:pt x="96" y="172"/>
                  </a:lnTo>
                  <a:lnTo>
                    <a:pt x="110" y="166"/>
                  </a:lnTo>
                  <a:lnTo>
                    <a:pt x="126" y="162"/>
                  </a:lnTo>
                  <a:lnTo>
                    <a:pt x="140" y="160"/>
                  </a:lnTo>
                  <a:lnTo>
                    <a:pt x="156" y="160"/>
                  </a:lnTo>
                  <a:lnTo>
                    <a:pt x="156" y="160"/>
                  </a:lnTo>
                  <a:lnTo>
                    <a:pt x="174" y="162"/>
                  </a:lnTo>
                  <a:lnTo>
                    <a:pt x="186" y="164"/>
                  </a:lnTo>
                  <a:lnTo>
                    <a:pt x="196" y="166"/>
                  </a:lnTo>
                  <a:lnTo>
                    <a:pt x="196" y="80"/>
                  </a:lnTo>
                  <a:lnTo>
                    <a:pt x="196" y="80"/>
                  </a:lnTo>
                  <a:lnTo>
                    <a:pt x="196" y="56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6" y="38"/>
                  </a:lnTo>
                  <a:lnTo>
                    <a:pt x="150" y="36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76" y="16"/>
                  </a:lnTo>
                  <a:lnTo>
                    <a:pt x="200" y="10"/>
                  </a:lnTo>
                  <a:lnTo>
                    <a:pt x="246" y="0"/>
                  </a:lnTo>
                  <a:lnTo>
                    <a:pt x="246" y="378"/>
                  </a:lnTo>
                  <a:lnTo>
                    <a:pt x="246" y="378"/>
                  </a:lnTo>
                  <a:lnTo>
                    <a:pt x="246" y="396"/>
                  </a:lnTo>
                  <a:lnTo>
                    <a:pt x="248" y="404"/>
                  </a:lnTo>
                  <a:lnTo>
                    <a:pt x="250" y="408"/>
                  </a:lnTo>
                  <a:lnTo>
                    <a:pt x="254" y="412"/>
                  </a:lnTo>
                  <a:lnTo>
                    <a:pt x="258" y="416"/>
                  </a:lnTo>
                  <a:lnTo>
                    <a:pt x="274" y="418"/>
                  </a:lnTo>
                  <a:lnTo>
                    <a:pt x="288" y="418"/>
                  </a:lnTo>
                  <a:lnTo>
                    <a:pt x="288" y="434"/>
                  </a:lnTo>
                  <a:close/>
                  <a:moveTo>
                    <a:pt x="196" y="214"/>
                  </a:moveTo>
                  <a:lnTo>
                    <a:pt x="196" y="214"/>
                  </a:lnTo>
                  <a:lnTo>
                    <a:pt x="190" y="206"/>
                  </a:lnTo>
                  <a:lnTo>
                    <a:pt x="184" y="200"/>
                  </a:lnTo>
                  <a:lnTo>
                    <a:pt x="168" y="190"/>
                  </a:lnTo>
                  <a:lnTo>
                    <a:pt x="152" y="184"/>
                  </a:lnTo>
                  <a:lnTo>
                    <a:pt x="134" y="182"/>
                  </a:lnTo>
                  <a:lnTo>
                    <a:pt x="134" y="182"/>
                  </a:lnTo>
                  <a:lnTo>
                    <a:pt x="122" y="184"/>
                  </a:lnTo>
                  <a:lnTo>
                    <a:pt x="110" y="188"/>
                  </a:lnTo>
                  <a:lnTo>
                    <a:pt x="96" y="194"/>
                  </a:lnTo>
                  <a:lnTo>
                    <a:pt x="84" y="206"/>
                  </a:lnTo>
                  <a:lnTo>
                    <a:pt x="72" y="220"/>
                  </a:lnTo>
                  <a:lnTo>
                    <a:pt x="62" y="240"/>
                  </a:lnTo>
                  <a:lnTo>
                    <a:pt x="60" y="252"/>
                  </a:lnTo>
                  <a:lnTo>
                    <a:pt x="56" y="264"/>
                  </a:lnTo>
                  <a:lnTo>
                    <a:pt x="54" y="278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6" y="320"/>
                  </a:lnTo>
                  <a:lnTo>
                    <a:pt x="62" y="342"/>
                  </a:lnTo>
                  <a:lnTo>
                    <a:pt x="70" y="360"/>
                  </a:lnTo>
                  <a:lnTo>
                    <a:pt x="82" y="376"/>
                  </a:lnTo>
                  <a:lnTo>
                    <a:pt x="94" y="388"/>
                  </a:lnTo>
                  <a:lnTo>
                    <a:pt x="108" y="396"/>
                  </a:lnTo>
                  <a:lnTo>
                    <a:pt x="124" y="400"/>
                  </a:lnTo>
                  <a:lnTo>
                    <a:pt x="138" y="402"/>
                  </a:lnTo>
                  <a:lnTo>
                    <a:pt x="138" y="402"/>
                  </a:lnTo>
                  <a:lnTo>
                    <a:pt x="154" y="400"/>
                  </a:lnTo>
                  <a:lnTo>
                    <a:pt x="170" y="396"/>
                  </a:lnTo>
                  <a:lnTo>
                    <a:pt x="184" y="390"/>
                  </a:lnTo>
                  <a:lnTo>
                    <a:pt x="196" y="382"/>
                  </a:lnTo>
                  <a:lnTo>
                    <a:pt x="196" y="214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5321300" y="-82550"/>
              <a:ext cx="212725" cy="438150"/>
            </a:xfrm>
            <a:custGeom>
              <a:avLst/>
              <a:gdLst>
                <a:gd name="T0" fmla="*/ 92 w 134"/>
                <a:gd name="T1" fmla="*/ 210 h 276"/>
                <a:gd name="T2" fmla="*/ 92 w 134"/>
                <a:gd name="T3" fmla="*/ 0 h 276"/>
                <a:gd name="T4" fmla="*/ 92 w 134"/>
                <a:gd name="T5" fmla="*/ 0 h 276"/>
                <a:gd name="T6" fmla="*/ 70 w 134"/>
                <a:gd name="T7" fmla="*/ 8 h 276"/>
                <a:gd name="T8" fmla="*/ 50 w 134"/>
                <a:gd name="T9" fmla="*/ 14 h 276"/>
                <a:gd name="T10" fmla="*/ 28 w 134"/>
                <a:gd name="T11" fmla="*/ 20 h 276"/>
                <a:gd name="T12" fmla="*/ 4 w 134"/>
                <a:gd name="T13" fmla="*/ 24 h 276"/>
                <a:gd name="T14" fmla="*/ 4 w 134"/>
                <a:gd name="T15" fmla="*/ 38 h 276"/>
                <a:gd name="T16" fmla="*/ 4 w 134"/>
                <a:gd name="T17" fmla="*/ 38 h 276"/>
                <a:gd name="T18" fmla="*/ 26 w 134"/>
                <a:gd name="T19" fmla="*/ 42 h 276"/>
                <a:gd name="T20" fmla="*/ 32 w 134"/>
                <a:gd name="T21" fmla="*/ 46 h 276"/>
                <a:gd name="T22" fmla="*/ 38 w 134"/>
                <a:gd name="T23" fmla="*/ 50 h 276"/>
                <a:gd name="T24" fmla="*/ 40 w 134"/>
                <a:gd name="T25" fmla="*/ 56 h 276"/>
                <a:gd name="T26" fmla="*/ 42 w 134"/>
                <a:gd name="T27" fmla="*/ 62 h 276"/>
                <a:gd name="T28" fmla="*/ 42 w 134"/>
                <a:gd name="T29" fmla="*/ 86 h 276"/>
                <a:gd name="T30" fmla="*/ 42 w 134"/>
                <a:gd name="T31" fmla="*/ 210 h 276"/>
                <a:gd name="T32" fmla="*/ 42 w 134"/>
                <a:gd name="T33" fmla="*/ 210 h 276"/>
                <a:gd name="T34" fmla="*/ 42 w 134"/>
                <a:gd name="T35" fmla="*/ 236 h 276"/>
                <a:gd name="T36" fmla="*/ 40 w 134"/>
                <a:gd name="T37" fmla="*/ 244 h 276"/>
                <a:gd name="T38" fmla="*/ 36 w 134"/>
                <a:gd name="T39" fmla="*/ 250 h 276"/>
                <a:gd name="T40" fmla="*/ 30 w 134"/>
                <a:gd name="T41" fmla="*/ 254 h 276"/>
                <a:gd name="T42" fmla="*/ 24 w 134"/>
                <a:gd name="T43" fmla="*/ 256 h 276"/>
                <a:gd name="T44" fmla="*/ 0 w 134"/>
                <a:gd name="T45" fmla="*/ 260 h 276"/>
                <a:gd name="T46" fmla="*/ 0 w 134"/>
                <a:gd name="T47" fmla="*/ 276 h 276"/>
                <a:gd name="T48" fmla="*/ 134 w 134"/>
                <a:gd name="T49" fmla="*/ 276 h 276"/>
                <a:gd name="T50" fmla="*/ 134 w 134"/>
                <a:gd name="T51" fmla="*/ 260 h 276"/>
                <a:gd name="T52" fmla="*/ 134 w 134"/>
                <a:gd name="T53" fmla="*/ 260 h 276"/>
                <a:gd name="T54" fmla="*/ 112 w 134"/>
                <a:gd name="T55" fmla="*/ 256 h 276"/>
                <a:gd name="T56" fmla="*/ 104 w 134"/>
                <a:gd name="T57" fmla="*/ 254 h 276"/>
                <a:gd name="T58" fmla="*/ 98 w 134"/>
                <a:gd name="T59" fmla="*/ 250 h 276"/>
                <a:gd name="T60" fmla="*/ 94 w 134"/>
                <a:gd name="T61" fmla="*/ 244 h 276"/>
                <a:gd name="T62" fmla="*/ 92 w 134"/>
                <a:gd name="T63" fmla="*/ 236 h 276"/>
                <a:gd name="T64" fmla="*/ 92 w 134"/>
                <a:gd name="T65" fmla="*/ 210 h 276"/>
                <a:gd name="T66" fmla="*/ 92 w 134"/>
                <a:gd name="T67" fmla="*/ 21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276">
                  <a:moveTo>
                    <a:pt x="92" y="210"/>
                  </a:moveTo>
                  <a:lnTo>
                    <a:pt x="92" y="0"/>
                  </a:lnTo>
                  <a:lnTo>
                    <a:pt x="92" y="0"/>
                  </a:lnTo>
                  <a:lnTo>
                    <a:pt x="70" y="8"/>
                  </a:lnTo>
                  <a:lnTo>
                    <a:pt x="50" y="14"/>
                  </a:lnTo>
                  <a:lnTo>
                    <a:pt x="28" y="20"/>
                  </a:lnTo>
                  <a:lnTo>
                    <a:pt x="4" y="24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6" y="42"/>
                  </a:lnTo>
                  <a:lnTo>
                    <a:pt x="32" y="46"/>
                  </a:lnTo>
                  <a:lnTo>
                    <a:pt x="38" y="50"/>
                  </a:lnTo>
                  <a:lnTo>
                    <a:pt x="40" y="56"/>
                  </a:lnTo>
                  <a:lnTo>
                    <a:pt x="42" y="62"/>
                  </a:lnTo>
                  <a:lnTo>
                    <a:pt x="42" y="86"/>
                  </a:lnTo>
                  <a:lnTo>
                    <a:pt x="42" y="210"/>
                  </a:lnTo>
                  <a:lnTo>
                    <a:pt x="42" y="210"/>
                  </a:lnTo>
                  <a:lnTo>
                    <a:pt x="42" y="236"/>
                  </a:lnTo>
                  <a:lnTo>
                    <a:pt x="40" y="244"/>
                  </a:lnTo>
                  <a:lnTo>
                    <a:pt x="36" y="250"/>
                  </a:lnTo>
                  <a:lnTo>
                    <a:pt x="30" y="254"/>
                  </a:lnTo>
                  <a:lnTo>
                    <a:pt x="24" y="256"/>
                  </a:lnTo>
                  <a:lnTo>
                    <a:pt x="0" y="260"/>
                  </a:lnTo>
                  <a:lnTo>
                    <a:pt x="0" y="276"/>
                  </a:lnTo>
                  <a:lnTo>
                    <a:pt x="134" y="276"/>
                  </a:lnTo>
                  <a:lnTo>
                    <a:pt x="134" y="260"/>
                  </a:lnTo>
                  <a:lnTo>
                    <a:pt x="134" y="260"/>
                  </a:lnTo>
                  <a:lnTo>
                    <a:pt x="112" y="256"/>
                  </a:lnTo>
                  <a:lnTo>
                    <a:pt x="104" y="254"/>
                  </a:lnTo>
                  <a:lnTo>
                    <a:pt x="98" y="250"/>
                  </a:lnTo>
                  <a:lnTo>
                    <a:pt x="94" y="244"/>
                  </a:lnTo>
                  <a:lnTo>
                    <a:pt x="92" y="236"/>
                  </a:lnTo>
                  <a:lnTo>
                    <a:pt x="92" y="210"/>
                  </a:lnTo>
                  <a:lnTo>
                    <a:pt x="92" y="210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559425" y="-79375"/>
              <a:ext cx="381000" cy="444500"/>
            </a:xfrm>
            <a:custGeom>
              <a:avLst/>
              <a:gdLst>
                <a:gd name="T0" fmla="*/ 188 w 240"/>
                <a:gd name="T1" fmla="*/ 280 h 280"/>
                <a:gd name="T2" fmla="*/ 172 w 240"/>
                <a:gd name="T3" fmla="*/ 278 h 280"/>
                <a:gd name="T4" fmla="*/ 160 w 240"/>
                <a:gd name="T5" fmla="*/ 268 h 280"/>
                <a:gd name="T6" fmla="*/ 154 w 240"/>
                <a:gd name="T7" fmla="*/ 262 h 280"/>
                <a:gd name="T8" fmla="*/ 144 w 240"/>
                <a:gd name="T9" fmla="*/ 242 h 280"/>
                <a:gd name="T10" fmla="*/ 106 w 240"/>
                <a:gd name="T11" fmla="*/ 268 h 280"/>
                <a:gd name="T12" fmla="*/ 80 w 240"/>
                <a:gd name="T13" fmla="*/ 280 h 280"/>
                <a:gd name="T14" fmla="*/ 72 w 240"/>
                <a:gd name="T15" fmla="*/ 280 h 280"/>
                <a:gd name="T16" fmla="*/ 42 w 240"/>
                <a:gd name="T17" fmla="*/ 274 h 280"/>
                <a:gd name="T18" fmla="*/ 20 w 240"/>
                <a:gd name="T19" fmla="*/ 258 h 280"/>
                <a:gd name="T20" fmla="*/ 4 w 240"/>
                <a:gd name="T21" fmla="*/ 234 h 280"/>
                <a:gd name="T22" fmla="*/ 0 w 240"/>
                <a:gd name="T23" fmla="*/ 206 h 280"/>
                <a:gd name="T24" fmla="*/ 0 w 240"/>
                <a:gd name="T25" fmla="*/ 196 h 280"/>
                <a:gd name="T26" fmla="*/ 6 w 240"/>
                <a:gd name="T27" fmla="*/ 178 h 280"/>
                <a:gd name="T28" fmla="*/ 18 w 240"/>
                <a:gd name="T29" fmla="*/ 162 h 280"/>
                <a:gd name="T30" fmla="*/ 38 w 240"/>
                <a:gd name="T31" fmla="*/ 150 h 280"/>
                <a:gd name="T32" fmla="*/ 48 w 240"/>
                <a:gd name="T33" fmla="*/ 146 h 280"/>
                <a:gd name="T34" fmla="*/ 128 w 240"/>
                <a:gd name="T35" fmla="*/ 116 h 280"/>
                <a:gd name="T36" fmla="*/ 144 w 240"/>
                <a:gd name="T37" fmla="*/ 96 h 280"/>
                <a:gd name="T38" fmla="*/ 142 w 240"/>
                <a:gd name="T39" fmla="*/ 80 h 280"/>
                <a:gd name="T40" fmla="*/ 136 w 240"/>
                <a:gd name="T41" fmla="*/ 54 h 280"/>
                <a:gd name="T42" fmla="*/ 122 w 240"/>
                <a:gd name="T43" fmla="*/ 38 h 280"/>
                <a:gd name="T44" fmla="*/ 102 w 240"/>
                <a:gd name="T45" fmla="*/ 28 h 280"/>
                <a:gd name="T46" fmla="*/ 92 w 240"/>
                <a:gd name="T47" fmla="*/ 26 h 280"/>
                <a:gd name="T48" fmla="*/ 76 w 240"/>
                <a:gd name="T49" fmla="*/ 30 h 280"/>
                <a:gd name="T50" fmla="*/ 64 w 240"/>
                <a:gd name="T51" fmla="*/ 38 h 280"/>
                <a:gd name="T52" fmla="*/ 58 w 240"/>
                <a:gd name="T53" fmla="*/ 46 h 280"/>
                <a:gd name="T54" fmla="*/ 46 w 240"/>
                <a:gd name="T55" fmla="*/ 78 h 280"/>
                <a:gd name="T56" fmla="*/ 44 w 240"/>
                <a:gd name="T57" fmla="*/ 86 h 280"/>
                <a:gd name="T58" fmla="*/ 34 w 240"/>
                <a:gd name="T59" fmla="*/ 92 h 280"/>
                <a:gd name="T60" fmla="*/ 28 w 240"/>
                <a:gd name="T61" fmla="*/ 92 h 280"/>
                <a:gd name="T62" fmla="*/ 12 w 240"/>
                <a:gd name="T63" fmla="*/ 86 h 280"/>
                <a:gd name="T64" fmla="*/ 4 w 240"/>
                <a:gd name="T65" fmla="*/ 72 h 280"/>
                <a:gd name="T66" fmla="*/ 2 w 240"/>
                <a:gd name="T67" fmla="*/ 66 h 280"/>
                <a:gd name="T68" fmla="*/ 8 w 240"/>
                <a:gd name="T69" fmla="*/ 54 h 280"/>
                <a:gd name="T70" fmla="*/ 22 w 240"/>
                <a:gd name="T71" fmla="*/ 42 h 280"/>
                <a:gd name="T72" fmla="*/ 60 w 240"/>
                <a:gd name="T73" fmla="*/ 20 h 280"/>
                <a:gd name="T74" fmla="*/ 112 w 240"/>
                <a:gd name="T75" fmla="*/ 0 h 280"/>
                <a:gd name="T76" fmla="*/ 126 w 240"/>
                <a:gd name="T77" fmla="*/ 0 h 280"/>
                <a:gd name="T78" fmla="*/ 152 w 240"/>
                <a:gd name="T79" fmla="*/ 8 h 280"/>
                <a:gd name="T80" fmla="*/ 162 w 240"/>
                <a:gd name="T81" fmla="*/ 16 h 280"/>
                <a:gd name="T82" fmla="*/ 176 w 240"/>
                <a:gd name="T83" fmla="*/ 30 h 280"/>
                <a:gd name="T84" fmla="*/ 184 w 240"/>
                <a:gd name="T85" fmla="*/ 48 h 280"/>
                <a:gd name="T86" fmla="*/ 190 w 240"/>
                <a:gd name="T87" fmla="*/ 90 h 280"/>
                <a:gd name="T88" fmla="*/ 190 w 240"/>
                <a:gd name="T89" fmla="*/ 204 h 280"/>
                <a:gd name="T90" fmla="*/ 198 w 240"/>
                <a:gd name="T91" fmla="*/ 232 h 280"/>
                <a:gd name="T92" fmla="*/ 212 w 240"/>
                <a:gd name="T93" fmla="*/ 240 h 280"/>
                <a:gd name="T94" fmla="*/ 224 w 240"/>
                <a:gd name="T95" fmla="*/ 238 h 280"/>
                <a:gd name="T96" fmla="*/ 240 w 240"/>
                <a:gd name="T97" fmla="*/ 250 h 280"/>
                <a:gd name="T98" fmla="*/ 144 w 240"/>
                <a:gd name="T99" fmla="*/ 126 h 280"/>
                <a:gd name="T100" fmla="*/ 88 w 240"/>
                <a:gd name="T101" fmla="*/ 152 h 280"/>
                <a:gd name="T102" fmla="*/ 72 w 240"/>
                <a:gd name="T103" fmla="*/ 162 h 280"/>
                <a:gd name="T104" fmla="*/ 56 w 240"/>
                <a:gd name="T105" fmla="*/ 176 h 280"/>
                <a:gd name="T106" fmla="*/ 52 w 240"/>
                <a:gd name="T107" fmla="*/ 190 h 280"/>
                <a:gd name="T108" fmla="*/ 52 w 240"/>
                <a:gd name="T109" fmla="*/ 198 h 280"/>
                <a:gd name="T110" fmla="*/ 56 w 240"/>
                <a:gd name="T111" fmla="*/ 218 h 280"/>
                <a:gd name="T112" fmla="*/ 66 w 240"/>
                <a:gd name="T113" fmla="*/ 232 h 280"/>
                <a:gd name="T114" fmla="*/ 80 w 240"/>
                <a:gd name="T115" fmla="*/ 242 h 280"/>
                <a:gd name="T116" fmla="*/ 94 w 240"/>
                <a:gd name="T117" fmla="*/ 244 h 280"/>
                <a:gd name="T118" fmla="*/ 108 w 240"/>
                <a:gd name="T119" fmla="*/ 242 h 280"/>
                <a:gd name="T120" fmla="*/ 134 w 240"/>
                <a:gd name="T121" fmla="*/ 230 h 280"/>
                <a:gd name="T122" fmla="*/ 144 w 240"/>
                <a:gd name="T123" fmla="*/ 12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0" h="280">
                  <a:moveTo>
                    <a:pt x="188" y="280"/>
                  </a:moveTo>
                  <a:lnTo>
                    <a:pt x="188" y="280"/>
                  </a:lnTo>
                  <a:lnTo>
                    <a:pt x="180" y="280"/>
                  </a:lnTo>
                  <a:lnTo>
                    <a:pt x="172" y="278"/>
                  </a:lnTo>
                  <a:lnTo>
                    <a:pt x="166" y="274"/>
                  </a:lnTo>
                  <a:lnTo>
                    <a:pt x="160" y="268"/>
                  </a:lnTo>
                  <a:lnTo>
                    <a:pt x="160" y="268"/>
                  </a:lnTo>
                  <a:lnTo>
                    <a:pt x="154" y="262"/>
                  </a:lnTo>
                  <a:lnTo>
                    <a:pt x="150" y="256"/>
                  </a:lnTo>
                  <a:lnTo>
                    <a:pt x="144" y="242"/>
                  </a:lnTo>
                  <a:lnTo>
                    <a:pt x="144" y="242"/>
                  </a:lnTo>
                  <a:lnTo>
                    <a:pt x="106" y="268"/>
                  </a:lnTo>
                  <a:lnTo>
                    <a:pt x="88" y="276"/>
                  </a:lnTo>
                  <a:lnTo>
                    <a:pt x="80" y="280"/>
                  </a:lnTo>
                  <a:lnTo>
                    <a:pt x="72" y="280"/>
                  </a:lnTo>
                  <a:lnTo>
                    <a:pt x="72" y="280"/>
                  </a:lnTo>
                  <a:lnTo>
                    <a:pt x="58" y="278"/>
                  </a:lnTo>
                  <a:lnTo>
                    <a:pt x="42" y="274"/>
                  </a:lnTo>
                  <a:lnTo>
                    <a:pt x="30" y="268"/>
                  </a:lnTo>
                  <a:lnTo>
                    <a:pt x="20" y="258"/>
                  </a:lnTo>
                  <a:lnTo>
                    <a:pt x="12" y="246"/>
                  </a:lnTo>
                  <a:lnTo>
                    <a:pt x="4" y="234"/>
                  </a:lnTo>
                  <a:lnTo>
                    <a:pt x="0" y="220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0" y="196"/>
                  </a:lnTo>
                  <a:lnTo>
                    <a:pt x="2" y="186"/>
                  </a:lnTo>
                  <a:lnTo>
                    <a:pt x="6" y="178"/>
                  </a:lnTo>
                  <a:lnTo>
                    <a:pt x="12" y="170"/>
                  </a:lnTo>
                  <a:lnTo>
                    <a:pt x="18" y="162"/>
                  </a:lnTo>
                  <a:lnTo>
                    <a:pt x="26" y="156"/>
                  </a:lnTo>
                  <a:lnTo>
                    <a:pt x="38" y="150"/>
                  </a:lnTo>
                  <a:lnTo>
                    <a:pt x="48" y="146"/>
                  </a:lnTo>
                  <a:lnTo>
                    <a:pt x="48" y="146"/>
                  </a:lnTo>
                  <a:lnTo>
                    <a:pt x="104" y="126"/>
                  </a:lnTo>
                  <a:lnTo>
                    <a:pt x="128" y="116"/>
                  </a:lnTo>
                  <a:lnTo>
                    <a:pt x="144" y="10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2" y="80"/>
                  </a:lnTo>
                  <a:lnTo>
                    <a:pt x="140" y="66"/>
                  </a:lnTo>
                  <a:lnTo>
                    <a:pt x="136" y="54"/>
                  </a:lnTo>
                  <a:lnTo>
                    <a:pt x="130" y="44"/>
                  </a:lnTo>
                  <a:lnTo>
                    <a:pt x="122" y="38"/>
                  </a:lnTo>
                  <a:lnTo>
                    <a:pt x="112" y="32"/>
                  </a:lnTo>
                  <a:lnTo>
                    <a:pt x="102" y="28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84" y="28"/>
                  </a:lnTo>
                  <a:lnTo>
                    <a:pt x="76" y="30"/>
                  </a:lnTo>
                  <a:lnTo>
                    <a:pt x="70" y="34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58" y="46"/>
                  </a:lnTo>
                  <a:lnTo>
                    <a:pt x="54" y="56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44" y="86"/>
                  </a:lnTo>
                  <a:lnTo>
                    <a:pt x="40" y="90"/>
                  </a:lnTo>
                  <a:lnTo>
                    <a:pt x="34" y="92"/>
                  </a:lnTo>
                  <a:lnTo>
                    <a:pt x="28" y="92"/>
                  </a:lnTo>
                  <a:lnTo>
                    <a:pt x="28" y="92"/>
                  </a:lnTo>
                  <a:lnTo>
                    <a:pt x="20" y="90"/>
                  </a:lnTo>
                  <a:lnTo>
                    <a:pt x="12" y="86"/>
                  </a:lnTo>
                  <a:lnTo>
                    <a:pt x="6" y="76"/>
                  </a:lnTo>
                  <a:lnTo>
                    <a:pt x="4" y="7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0"/>
                  </a:lnTo>
                  <a:lnTo>
                    <a:pt x="8" y="54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38" y="32"/>
                  </a:lnTo>
                  <a:lnTo>
                    <a:pt x="60" y="20"/>
                  </a:lnTo>
                  <a:lnTo>
                    <a:pt x="86" y="8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140" y="4"/>
                  </a:lnTo>
                  <a:lnTo>
                    <a:pt x="152" y="8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70" y="24"/>
                  </a:lnTo>
                  <a:lnTo>
                    <a:pt x="176" y="30"/>
                  </a:lnTo>
                  <a:lnTo>
                    <a:pt x="180" y="40"/>
                  </a:lnTo>
                  <a:lnTo>
                    <a:pt x="184" y="48"/>
                  </a:lnTo>
                  <a:lnTo>
                    <a:pt x="188" y="68"/>
                  </a:lnTo>
                  <a:lnTo>
                    <a:pt x="190" y="90"/>
                  </a:lnTo>
                  <a:lnTo>
                    <a:pt x="190" y="204"/>
                  </a:lnTo>
                  <a:lnTo>
                    <a:pt x="190" y="204"/>
                  </a:lnTo>
                  <a:lnTo>
                    <a:pt x="192" y="222"/>
                  </a:lnTo>
                  <a:lnTo>
                    <a:pt x="198" y="232"/>
                  </a:lnTo>
                  <a:lnTo>
                    <a:pt x="204" y="238"/>
                  </a:lnTo>
                  <a:lnTo>
                    <a:pt x="212" y="240"/>
                  </a:lnTo>
                  <a:lnTo>
                    <a:pt x="212" y="240"/>
                  </a:lnTo>
                  <a:lnTo>
                    <a:pt x="224" y="238"/>
                  </a:lnTo>
                  <a:lnTo>
                    <a:pt x="234" y="234"/>
                  </a:lnTo>
                  <a:lnTo>
                    <a:pt x="240" y="250"/>
                  </a:lnTo>
                  <a:lnTo>
                    <a:pt x="188" y="280"/>
                  </a:lnTo>
                  <a:close/>
                  <a:moveTo>
                    <a:pt x="144" y="126"/>
                  </a:moveTo>
                  <a:lnTo>
                    <a:pt x="144" y="126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72" y="162"/>
                  </a:lnTo>
                  <a:lnTo>
                    <a:pt x="60" y="170"/>
                  </a:lnTo>
                  <a:lnTo>
                    <a:pt x="56" y="176"/>
                  </a:lnTo>
                  <a:lnTo>
                    <a:pt x="54" y="182"/>
                  </a:lnTo>
                  <a:lnTo>
                    <a:pt x="52" y="19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2" y="208"/>
                  </a:lnTo>
                  <a:lnTo>
                    <a:pt x="56" y="218"/>
                  </a:lnTo>
                  <a:lnTo>
                    <a:pt x="60" y="226"/>
                  </a:lnTo>
                  <a:lnTo>
                    <a:pt x="66" y="232"/>
                  </a:lnTo>
                  <a:lnTo>
                    <a:pt x="72" y="238"/>
                  </a:lnTo>
                  <a:lnTo>
                    <a:pt x="80" y="242"/>
                  </a:lnTo>
                  <a:lnTo>
                    <a:pt x="88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108" y="242"/>
                  </a:lnTo>
                  <a:lnTo>
                    <a:pt x="120" y="238"/>
                  </a:lnTo>
                  <a:lnTo>
                    <a:pt x="134" y="230"/>
                  </a:lnTo>
                  <a:lnTo>
                    <a:pt x="144" y="222"/>
                  </a:lnTo>
                  <a:lnTo>
                    <a:pt x="144" y="126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006725" y="-234950"/>
              <a:ext cx="85725" cy="88900"/>
            </a:xfrm>
            <a:custGeom>
              <a:avLst/>
              <a:gdLst>
                <a:gd name="T0" fmla="*/ 0 w 54"/>
                <a:gd name="T1" fmla="*/ 28 h 56"/>
                <a:gd name="T2" fmla="*/ 0 w 54"/>
                <a:gd name="T3" fmla="*/ 28 h 56"/>
                <a:gd name="T4" fmla="*/ 2 w 54"/>
                <a:gd name="T5" fmla="*/ 16 h 56"/>
                <a:gd name="T6" fmla="*/ 8 w 54"/>
                <a:gd name="T7" fmla="*/ 8 h 56"/>
                <a:gd name="T8" fmla="*/ 16 w 54"/>
                <a:gd name="T9" fmla="*/ 2 h 56"/>
                <a:gd name="T10" fmla="*/ 26 w 54"/>
                <a:gd name="T11" fmla="*/ 0 h 56"/>
                <a:gd name="T12" fmla="*/ 26 w 54"/>
                <a:gd name="T13" fmla="*/ 0 h 56"/>
                <a:gd name="T14" fmla="*/ 38 w 54"/>
                <a:gd name="T15" fmla="*/ 2 h 56"/>
                <a:gd name="T16" fmla="*/ 46 w 54"/>
                <a:gd name="T17" fmla="*/ 8 h 56"/>
                <a:gd name="T18" fmla="*/ 52 w 54"/>
                <a:gd name="T19" fmla="*/ 16 h 56"/>
                <a:gd name="T20" fmla="*/ 54 w 54"/>
                <a:gd name="T21" fmla="*/ 28 h 56"/>
                <a:gd name="T22" fmla="*/ 54 w 54"/>
                <a:gd name="T23" fmla="*/ 28 h 56"/>
                <a:gd name="T24" fmla="*/ 52 w 54"/>
                <a:gd name="T25" fmla="*/ 38 h 56"/>
                <a:gd name="T26" fmla="*/ 46 w 54"/>
                <a:gd name="T27" fmla="*/ 48 h 56"/>
                <a:gd name="T28" fmla="*/ 38 w 54"/>
                <a:gd name="T29" fmla="*/ 54 h 56"/>
                <a:gd name="T30" fmla="*/ 26 w 54"/>
                <a:gd name="T31" fmla="*/ 56 h 56"/>
                <a:gd name="T32" fmla="*/ 26 w 54"/>
                <a:gd name="T33" fmla="*/ 56 h 56"/>
                <a:gd name="T34" fmla="*/ 16 w 54"/>
                <a:gd name="T35" fmla="*/ 54 h 56"/>
                <a:gd name="T36" fmla="*/ 8 w 54"/>
                <a:gd name="T37" fmla="*/ 48 h 56"/>
                <a:gd name="T38" fmla="*/ 2 w 54"/>
                <a:gd name="T39" fmla="*/ 38 h 56"/>
                <a:gd name="T40" fmla="*/ 0 w 54"/>
                <a:gd name="T41" fmla="*/ 28 h 56"/>
                <a:gd name="T42" fmla="*/ 0 w 54"/>
                <a:gd name="T4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6">
                  <a:moveTo>
                    <a:pt x="0" y="28"/>
                  </a:move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2" y="38"/>
                  </a:lnTo>
                  <a:lnTo>
                    <a:pt x="46" y="48"/>
                  </a:lnTo>
                  <a:lnTo>
                    <a:pt x="38" y="54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16" y="54"/>
                  </a:lnTo>
                  <a:lnTo>
                    <a:pt x="8" y="4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5378450" y="-234950"/>
              <a:ext cx="85725" cy="88900"/>
            </a:xfrm>
            <a:custGeom>
              <a:avLst/>
              <a:gdLst>
                <a:gd name="T0" fmla="*/ 0 w 54"/>
                <a:gd name="T1" fmla="*/ 28 h 56"/>
                <a:gd name="T2" fmla="*/ 0 w 54"/>
                <a:gd name="T3" fmla="*/ 28 h 56"/>
                <a:gd name="T4" fmla="*/ 2 w 54"/>
                <a:gd name="T5" fmla="*/ 16 h 56"/>
                <a:gd name="T6" fmla="*/ 8 w 54"/>
                <a:gd name="T7" fmla="*/ 8 h 56"/>
                <a:gd name="T8" fmla="*/ 16 w 54"/>
                <a:gd name="T9" fmla="*/ 2 h 56"/>
                <a:gd name="T10" fmla="*/ 26 w 54"/>
                <a:gd name="T11" fmla="*/ 0 h 56"/>
                <a:gd name="T12" fmla="*/ 26 w 54"/>
                <a:gd name="T13" fmla="*/ 0 h 56"/>
                <a:gd name="T14" fmla="*/ 38 w 54"/>
                <a:gd name="T15" fmla="*/ 2 h 56"/>
                <a:gd name="T16" fmla="*/ 46 w 54"/>
                <a:gd name="T17" fmla="*/ 8 h 56"/>
                <a:gd name="T18" fmla="*/ 52 w 54"/>
                <a:gd name="T19" fmla="*/ 16 h 56"/>
                <a:gd name="T20" fmla="*/ 54 w 54"/>
                <a:gd name="T21" fmla="*/ 28 h 56"/>
                <a:gd name="T22" fmla="*/ 54 w 54"/>
                <a:gd name="T23" fmla="*/ 28 h 56"/>
                <a:gd name="T24" fmla="*/ 52 w 54"/>
                <a:gd name="T25" fmla="*/ 38 h 56"/>
                <a:gd name="T26" fmla="*/ 46 w 54"/>
                <a:gd name="T27" fmla="*/ 48 h 56"/>
                <a:gd name="T28" fmla="*/ 38 w 54"/>
                <a:gd name="T29" fmla="*/ 54 h 56"/>
                <a:gd name="T30" fmla="*/ 26 w 54"/>
                <a:gd name="T31" fmla="*/ 56 h 56"/>
                <a:gd name="T32" fmla="*/ 26 w 54"/>
                <a:gd name="T33" fmla="*/ 56 h 56"/>
                <a:gd name="T34" fmla="*/ 16 w 54"/>
                <a:gd name="T35" fmla="*/ 54 h 56"/>
                <a:gd name="T36" fmla="*/ 8 w 54"/>
                <a:gd name="T37" fmla="*/ 48 h 56"/>
                <a:gd name="T38" fmla="*/ 2 w 54"/>
                <a:gd name="T39" fmla="*/ 38 h 56"/>
                <a:gd name="T40" fmla="*/ 0 w 54"/>
                <a:gd name="T41" fmla="*/ 28 h 56"/>
                <a:gd name="T42" fmla="*/ 0 w 54"/>
                <a:gd name="T4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6">
                  <a:moveTo>
                    <a:pt x="0" y="28"/>
                  </a:move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2" y="38"/>
                  </a:lnTo>
                  <a:lnTo>
                    <a:pt x="46" y="48"/>
                  </a:lnTo>
                  <a:lnTo>
                    <a:pt x="38" y="54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16" y="54"/>
                  </a:lnTo>
                  <a:lnTo>
                    <a:pt x="8" y="4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59075" y="-234950"/>
              <a:ext cx="88900" cy="889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28 h 56"/>
                <a:gd name="T4" fmla="*/ 2 w 56"/>
                <a:gd name="T5" fmla="*/ 16 h 56"/>
                <a:gd name="T6" fmla="*/ 8 w 56"/>
                <a:gd name="T7" fmla="*/ 8 h 56"/>
                <a:gd name="T8" fmla="*/ 18 w 56"/>
                <a:gd name="T9" fmla="*/ 2 h 56"/>
                <a:gd name="T10" fmla="*/ 28 w 56"/>
                <a:gd name="T11" fmla="*/ 0 h 56"/>
                <a:gd name="T12" fmla="*/ 28 w 56"/>
                <a:gd name="T13" fmla="*/ 0 h 56"/>
                <a:gd name="T14" fmla="*/ 38 w 56"/>
                <a:gd name="T15" fmla="*/ 2 h 56"/>
                <a:gd name="T16" fmla="*/ 48 w 56"/>
                <a:gd name="T17" fmla="*/ 8 h 56"/>
                <a:gd name="T18" fmla="*/ 54 w 56"/>
                <a:gd name="T19" fmla="*/ 16 h 56"/>
                <a:gd name="T20" fmla="*/ 56 w 56"/>
                <a:gd name="T21" fmla="*/ 28 h 56"/>
                <a:gd name="T22" fmla="*/ 56 w 56"/>
                <a:gd name="T23" fmla="*/ 28 h 56"/>
                <a:gd name="T24" fmla="*/ 54 w 56"/>
                <a:gd name="T25" fmla="*/ 38 h 56"/>
                <a:gd name="T26" fmla="*/ 48 w 56"/>
                <a:gd name="T27" fmla="*/ 48 h 56"/>
                <a:gd name="T28" fmla="*/ 38 w 56"/>
                <a:gd name="T29" fmla="*/ 54 h 56"/>
                <a:gd name="T30" fmla="*/ 28 w 56"/>
                <a:gd name="T31" fmla="*/ 56 h 56"/>
                <a:gd name="T32" fmla="*/ 28 w 56"/>
                <a:gd name="T33" fmla="*/ 56 h 56"/>
                <a:gd name="T34" fmla="*/ 18 w 56"/>
                <a:gd name="T35" fmla="*/ 54 h 56"/>
                <a:gd name="T36" fmla="*/ 8 w 56"/>
                <a:gd name="T37" fmla="*/ 48 h 56"/>
                <a:gd name="T38" fmla="*/ 2 w 56"/>
                <a:gd name="T39" fmla="*/ 38 h 56"/>
                <a:gd name="T40" fmla="*/ 0 w 56"/>
                <a:gd name="T41" fmla="*/ 28 h 56"/>
                <a:gd name="T42" fmla="*/ 0 w 56"/>
                <a:gd name="T4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8" y="8"/>
                  </a:lnTo>
                  <a:lnTo>
                    <a:pt x="54" y="16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4" y="38"/>
                  </a:lnTo>
                  <a:lnTo>
                    <a:pt x="48" y="48"/>
                  </a:lnTo>
                  <a:lnTo>
                    <a:pt x="38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8" y="54"/>
                  </a:lnTo>
                  <a:lnTo>
                    <a:pt x="8" y="4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520950" y="-234950"/>
              <a:ext cx="88900" cy="889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28 h 56"/>
                <a:gd name="T4" fmla="*/ 2 w 56"/>
                <a:gd name="T5" fmla="*/ 16 h 56"/>
                <a:gd name="T6" fmla="*/ 8 w 56"/>
                <a:gd name="T7" fmla="*/ 8 h 56"/>
                <a:gd name="T8" fmla="*/ 16 w 56"/>
                <a:gd name="T9" fmla="*/ 2 h 56"/>
                <a:gd name="T10" fmla="*/ 28 w 56"/>
                <a:gd name="T11" fmla="*/ 0 h 56"/>
                <a:gd name="T12" fmla="*/ 28 w 56"/>
                <a:gd name="T13" fmla="*/ 0 h 56"/>
                <a:gd name="T14" fmla="*/ 38 w 56"/>
                <a:gd name="T15" fmla="*/ 2 h 56"/>
                <a:gd name="T16" fmla="*/ 46 w 56"/>
                <a:gd name="T17" fmla="*/ 8 h 56"/>
                <a:gd name="T18" fmla="*/ 52 w 56"/>
                <a:gd name="T19" fmla="*/ 16 h 56"/>
                <a:gd name="T20" fmla="*/ 56 w 56"/>
                <a:gd name="T21" fmla="*/ 28 h 56"/>
                <a:gd name="T22" fmla="*/ 56 w 56"/>
                <a:gd name="T23" fmla="*/ 28 h 56"/>
                <a:gd name="T24" fmla="*/ 52 w 56"/>
                <a:gd name="T25" fmla="*/ 38 h 56"/>
                <a:gd name="T26" fmla="*/ 46 w 56"/>
                <a:gd name="T27" fmla="*/ 48 h 56"/>
                <a:gd name="T28" fmla="*/ 38 w 56"/>
                <a:gd name="T29" fmla="*/ 54 h 56"/>
                <a:gd name="T30" fmla="*/ 28 w 56"/>
                <a:gd name="T31" fmla="*/ 56 h 56"/>
                <a:gd name="T32" fmla="*/ 28 w 56"/>
                <a:gd name="T33" fmla="*/ 56 h 56"/>
                <a:gd name="T34" fmla="*/ 16 w 56"/>
                <a:gd name="T35" fmla="*/ 54 h 56"/>
                <a:gd name="T36" fmla="*/ 8 w 56"/>
                <a:gd name="T37" fmla="*/ 48 h 56"/>
                <a:gd name="T38" fmla="*/ 2 w 56"/>
                <a:gd name="T39" fmla="*/ 38 h 56"/>
                <a:gd name="T40" fmla="*/ 0 w 56"/>
                <a:gd name="T41" fmla="*/ 28 h 56"/>
                <a:gd name="T42" fmla="*/ 0 w 56"/>
                <a:gd name="T43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2" y="38"/>
                  </a:lnTo>
                  <a:lnTo>
                    <a:pt x="46" y="48"/>
                  </a:lnTo>
                  <a:lnTo>
                    <a:pt x="38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16" y="54"/>
                  </a:lnTo>
                  <a:lnTo>
                    <a:pt x="8" y="4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F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1089025" y="574675"/>
              <a:ext cx="4838700" cy="0"/>
            </a:xfrm>
            <a:custGeom>
              <a:avLst/>
              <a:gdLst>
                <a:gd name="T0" fmla="*/ 0 w 3048"/>
                <a:gd name="T1" fmla="*/ 3048 w 3048"/>
                <a:gd name="T2" fmla="*/ 0 w 30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048">
                  <a:moveTo>
                    <a:pt x="0" y="0"/>
                  </a:moveTo>
                  <a:lnTo>
                    <a:pt x="30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8" name="Line 20"/>
            <p:cNvSpPr>
              <a:spLocks noChangeShapeType="1"/>
            </p:cNvSpPr>
            <p:nvPr/>
          </p:nvSpPr>
          <p:spPr bwMode="auto">
            <a:xfrm>
              <a:off x="1089025" y="574675"/>
              <a:ext cx="4838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1089025" y="568325"/>
              <a:ext cx="4838700" cy="19050"/>
            </a:xfrm>
            <a:custGeom>
              <a:avLst/>
              <a:gdLst>
                <a:gd name="T0" fmla="*/ 3048 w 3048"/>
                <a:gd name="T1" fmla="*/ 12 h 12"/>
                <a:gd name="T2" fmla="*/ 0 w 3048"/>
                <a:gd name="T3" fmla="*/ 12 h 12"/>
                <a:gd name="T4" fmla="*/ 0 w 3048"/>
                <a:gd name="T5" fmla="*/ 0 h 12"/>
                <a:gd name="T6" fmla="*/ 3048 w 3048"/>
                <a:gd name="T7" fmla="*/ 0 h 12"/>
                <a:gd name="T8" fmla="*/ 3048 w 3048"/>
                <a:gd name="T9" fmla="*/ 6 h 12"/>
                <a:gd name="T10" fmla="*/ 3048 w 3048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8" h="12">
                  <a:moveTo>
                    <a:pt x="3048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3048" y="6"/>
                  </a:lnTo>
                  <a:lnTo>
                    <a:pt x="3048" y="12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1644650" y="803275"/>
              <a:ext cx="139700" cy="222250"/>
            </a:xfrm>
            <a:custGeom>
              <a:avLst/>
              <a:gdLst>
                <a:gd name="T0" fmla="*/ 0 w 88"/>
                <a:gd name="T1" fmla="*/ 140 h 140"/>
                <a:gd name="T2" fmla="*/ 0 w 88"/>
                <a:gd name="T3" fmla="*/ 0 h 140"/>
                <a:gd name="T4" fmla="*/ 88 w 88"/>
                <a:gd name="T5" fmla="*/ 0 h 140"/>
                <a:gd name="T6" fmla="*/ 88 w 88"/>
                <a:gd name="T7" fmla="*/ 22 h 140"/>
                <a:gd name="T8" fmla="*/ 26 w 88"/>
                <a:gd name="T9" fmla="*/ 22 h 140"/>
                <a:gd name="T10" fmla="*/ 26 w 88"/>
                <a:gd name="T11" fmla="*/ 56 h 140"/>
                <a:gd name="T12" fmla="*/ 72 w 88"/>
                <a:gd name="T13" fmla="*/ 56 h 140"/>
                <a:gd name="T14" fmla="*/ 72 w 88"/>
                <a:gd name="T15" fmla="*/ 78 h 140"/>
                <a:gd name="T16" fmla="*/ 26 w 88"/>
                <a:gd name="T17" fmla="*/ 78 h 140"/>
                <a:gd name="T18" fmla="*/ 26 w 88"/>
                <a:gd name="T19" fmla="*/ 140 h 140"/>
                <a:gd name="T20" fmla="*/ 0 w 88"/>
                <a:gd name="T2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40">
                  <a:moveTo>
                    <a:pt x="0" y="140"/>
                  </a:moveTo>
                  <a:lnTo>
                    <a:pt x="0" y="0"/>
                  </a:lnTo>
                  <a:lnTo>
                    <a:pt x="88" y="0"/>
                  </a:lnTo>
                  <a:lnTo>
                    <a:pt x="88" y="22"/>
                  </a:lnTo>
                  <a:lnTo>
                    <a:pt x="26" y="22"/>
                  </a:lnTo>
                  <a:lnTo>
                    <a:pt x="26" y="56"/>
                  </a:lnTo>
                  <a:lnTo>
                    <a:pt x="72" y="56"/>
                  </a:lnTo>
                  <a:lnTo>
                    <a:pt x="72" y="78"/>
                  </a:lnTo>
                  <a:lnTo>
                    <a:pt x="26" y="78"/>
                  </a:lnTo>
                  <a:lnTo>
                    <a:pt x="26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1854200" y="803275"/>
              <a:ext cx="177800" cy="222250"/>
            </a:xfrm>
            <a:custGeom>
              <a:avLst/>
              <a:gdLst>
                <a:gd name="T0" fmla="*/ 38 w 112"/>
                <a:gd name="T1" fmla="*/ 0 h 140"/>
                <a:gd name="T2" fmla="*/ 72 w 112"/>
                <a:gd name="T3" fmla="*/ 0 h 140"/>
                <a:gd name="T4" fmla="*/ 112 w 112"/>
                <a:gd name="T5" fmla="*/ 140 h 140"/>
                <a:gd name="T6" fmla="*/ 86 w 112"/>
                <a:gd name="T7" fmla="*/ 140 h 140"/>
                <a:gd name="T8" fmla="*/ 78 w 112"/>
                <a:gd name="T9" fmla="*/ 110 h 140"/>
                <a:gd name="T10" fmla="*/ 34 w 112"/>
                <a:gd name="T11" fmla="*/ 110 h 140"/>
                <a:gd name="T12" fmla="*/ 26 w 112"/>
                <a:gd name="T13" fmla="*/ 140 h 140"/>
                <a:gd name="T14" fmla="*/ 0 w 112"/>
                <a:gd name="T15" fmla="*/ 140 h 140"/>
                <a:gd name="T16" fmla="*/ 38 w 112"/>
                <a:gd name="T17" fmla="*/ 0 h 140"/>
                <a:gd name="T18" fmla="*/ 40 w 112"/>
                <a:gd name="T19" fmla="*/ 88 h 140"/>
                <a:gd name="T20" fmla="*/ 72 w 112"/>
                <a:gd name="T21" fmla="*/ 88 h 140"/>
                <a:gd name="T22" fmla="*/ 56 w 112"/>
                <a:gd name="T23" fmla="*/ 26 h 140"/>
                <a:gd name="T24" fmla="*/ 56 w 112"/>
                <a:gd name="T25" fmla="*/ 26 h 140"/>
                <a:gd name="T26" fmla="*/ 40 w 112"/>
                <a:gd name="T27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40">
                  <a:moveTo>
                    <a:pt x="38" y="0"/>
                  </a:moveTo>
                  <a:lnTo>
                    <a:pt x="72" y="0"/>
                  </a:lnTo>
                  <a:lnTo>
                    <a:pt x="112" y="140"/>
                  </a:lnTo>
                  <a:lnTo>
                    <a:pt x="86" y="140"/>
                  </a:lnTo>
                  <a:lnTo>
                    <a:pt x="78" y="110"/>
                  </a:lnTo>
                  <a:lnTo>
                    <a:pt x="34" y="11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38" y="0"/>
                  </a:lnTo>
                  <a:close/>
                  <a:moveTo>
                    <a:pt x="40" y="88"/>
                  </a:moveTo>
                  <a:lnTo>
                    <a:pt x="72" y="8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40" y="88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136775" y="803275"/>
              <a:ext cx="203200" cy="222250"/>
            </a:xfrm>
            <a:custGeom>
              <a:avLst/>
              <a:gdLst>
                <a:gd name="T0" fmla="*/ 0 w 128"/>
                <a:gd name="T1" fmla="*/ 140 h 140"/>
                <a:gd name="T2" fmla="*/ 0 w 128"/>
                <a:gd name="T3" fmla="*/ 0 h 140"/>
                <a:gd name="T4" fmla="*/ 36 w 128"/>
                <a:gd name="T5" fmla="*/ 0 h 140"/>
                <a:gd name="T6" fmla="*/ 64 w 128"/>
                <a:gd name="T7" fmla="*/ 98 h 140"/>
                <a:gd name="T8" fmla="*/ 64 w 128"/>
                <a:gd name="T9" fmla="*/ 98 h 140"/>
                <a:gd name="T10" fmla="*/ 90 w 128"/>
                <a:gd name="T11" fmla="*/ 0 h 140"/>
                <a:gd name="T12" fmla="*/ 128 w 128"/>
                <a:gd name="T13" fmla="*/ 0 h 140"/>
                <a:gd name="T14" fmla="*/ 128 w 128"/>
                <a:gd name="T15" fmla="*/ 140 h 140"/>
                <a:gd name="T16" fmla="*/ 106 w 128"/>
                <a:gd name="T17" fmla="*/ 140 h 140"/>
                <a:gd name="T18" fmla="*/ 106 w 128"/>
                <a:gd name="T19" fmla="*/ 30 h 140"/>
                <a:gd name="T20" fmla="*/ 104 w 128"/>
                <a:gd name="T21" fmla="*/ 30 h 140"/>
                <a:gd name="T22" fmla="*/ 74 w 128"/>
                <a:gd name="T23" fmla="*/ 140 h 140"/>
                <a:gd name="T24" fmla="*/ 54 w 128"/>
                <a:gd name="T25" fmla="*/ 140 h 140"/>
                <a:gd name="T26" fmla="*/ 22 w 128"/>
                <a:gd name="T27" fmla="*/ 30 h 140"/>
                <a:gd name="T28" fmla="*/ 22 w 128"/>
                <a:gd name="T29" fmla="*/ 30 h 140"/>
                <a:gd name="T30" fmla="*/ 22 w 128"/>
                <a:gd name="T31" fmla="*/ 140 h 140"/>
                <a:gd name="T32" fmla="*/ 0 w 128"/>
                <a:gd name="T3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40">
                  <a:moveTo>
                    <a:pt x="0" y="14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64" y="98"/>
                  </a:lnTo>
                  <a:lnTo>
                    <a:pt x="64" y="98"/>
                  </a:lnTo>
                  <a:lnTo>
                    <a:pt x="90" y="0"/>
                  </a:lnTo>
                  <a:lnTo>
                    <a:pt x="128" y="0"/>
                  </a:lnTo>
                  <a:lnTo>
                    <a:pt x="128" y="140"/>
                  </a:lnTo>
                  <a:lnTo>
                    <a:pt x="106" y="140"/>
                  </a:lnTo>
                  <a:lnTo>
                    <a:pt x="106" y="30"/>
                  </a:lnTo>
                  <a:lnTo>
                    <a:pt x="104" y="30"/>
                  </a:lnTo>
                  <a:lnTo>
                    <a:pt x="74" y="140"/>
                  </a:lnTo>
                  <a:lnTo>
                    <a:pt x="54" y="14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3" name="Rectangle 25"/>
            <p:cNvSpPr>
              <a:spLocks noChangeArrowheads="1"/>
            </p:cNvSpPr>
            <p:nvPr/>
          </p:nvSpPr>
          <p:spPr bwMode="auto">
            <a:xfrm>
              <a:off x="2470150" y="803275"/>
              <a:ext cx="41275" cy="222250"/>
            </a:xfrm>
            <a:prstGeom prst="rect">
              <a:avLst/>
            </a:pr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2641600" y="803275"/>
              <a:ext cx="139700" cy="222250"/>
            </a:xfrm>
            <a:custGeom>
              <a:avLst/>
              <a:gdLst>
                <a:gd name="T0" fmla="*/ 0 w 88"/>
                <a:gd name="T1" fmla="*/ 140 h 140"/>
                <a:gd name="T2" fmla="*/ 0 w 88"/>
                <a:gd name="T3" fmla="*/ 0 h 140"/>
                <a:gd name="T4" fmla="*/ 28 w 88"/>
                <a:gd name="T5" fmla="*/ 0 h 140"/>
                <a:gd name="T6" fmla="*/ 28 w 88"/>
                <a:gd name="T7" fmla="*/ 116 h 140"/>
                <a:gd name="T8" fmla="*/ 88 w 88"/>
                <a:gd name="T9" fmla="*/ 116 h 140"/>
                <a:gd name="T10" fmla="*/ 88 w 88"/>
                <a:gd name="T11" fmla="*/ 140 h 140"/>
                <a:gd name="T12" fmla="*/ 0 w 88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40">
                  <a:moveTo>
                    <a:pt x="0" y="140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116"/>
                  </a:lnTo>
                  <a:lnTo>
                    <a:pt x="88" y="116"/>
                  </a:lnTo>
                  <a:lnTo>
                    <a:pt x="88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838450" y="803275"/>
              <a:ext cx="165100" cy="222250"/>
            </a:xfrm>
            <a:custGeom>
              <a:avLst/>
              <a:gdLst>
                <a:gd name="T0" fmla="*/ 52 w 104"/>
                <a:gd name="T1" fmla="*/ 56 h 140"/>
                <a:gd name="T2" fmla="*/ 76 w 104"/>
                <a:gd name="T3" fmla="*/ 0 h 140"/>
                <a:gd name="T4" fmla="*/ 104 w 104"/>
                <a:gd name="T5" fmla="*/ 0 h 140"/>
                <a:gd name="T6" fmla="*/ 66 w 104"/>
                <a:gd name="T7" fmla="*/ 84 h 140"/>
                <a:gd name="T8" fmla="*/ 66 w 104"/>
                <a:gd name="T9" fmla="*/ 140 h 140"/>
                <a:gd name="T10" fmla="*/ 38 w 104"/>
                <a:gd name="T11" fmla="*/ 140 h 140"/>
                <a:gd name="T12" fmla="*/ 38 w 104"/>
                <a:gd name="T13" fmla="*/ 84 h 140"/>
                <a:gd name="T14" fmla="*/ 0 w 104"/>
                <a:gd name="T15" fmla="*/ 0 h 140"/>
                <a:gd name="T16" fmla="*/ 28 w 104"/>
                <a:gd name="T17" fmla="*/ 0 h 140"/>
                <a:gd name="T18" fmla="*/ 52 w 104"/>
                <a:gd name="T19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0">
                  <a:moveTo>
                    <a:pt x="52" y="56"/>
                  </a:moveTo>
                  <a:lnTo>
                    <a:pt x="76" y="0"/>
                  </a:lnTo>
                  <a:lnTo>
                    <a:pt x="104" y="0"/>
                  </a:lnTo>
                  <a:lnTo>
                    <a:pt x="66" y="84"/>
                  </a:lnTo>
                  <a:lnTo>
                    <a:pt x="66" y="140"/>
                  </a:lnTo>
                  <a:lnTo>
                    <a:pt x="38" y="140"/>
                  </a:lnTo>
                  <a:lnTo>
                    <a:pt x="38" y="8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3276600" y="803275"/>
              <a:ext cx="171450" cy="222250"/>
            </a:xfrm>
            <a:custGeom>
              <a:avLst/>
              <a:gdLst>
                <a:gd name="T0" fmla="*/ 0 w 108"/>
                <a:gd name="T1" fmla="*/ 140 h 140"/>
                <a:gd name="T2" fmla="*/ 0 w 108"/>
                <a:gd name="T3" fmla="*/ 0 h 140"/>
                <a:gd name="T4" fmla="*/ 28 w 108"/>
                <a:gd name="T5" fmla="*/ 0 h 140"/>
                <a:gd name="T6" fmla="*/ 82 w 108"/>
                <a:gd name="T7" fmla="*/ 94 h 140"/>
                <a:gd name="T8" fmla="*/ 82 w 108"/>
                <a:gd name="T9" fmla="*/ 94 h 140"/>
                <a:gd name="T10" fmla="*/ 82 w 108"/>
                <a:gd name="T11" fmla="*/ 0 h 140"/>
                <a:gd name="T12" fmla="*/ 108 w 108"/>
                <a:gd name="T13" fmla="*/ 0 h 140"/>
                <a:gd name="T14" fmla="*/ 108 w 108"/>
                <a:gd name="T15" fmla="*/ 140 h 140"/>
                <a:gd name="T16" fmla="*/ 82 w 108"/>
                <a:gd name="T17" fmla="*/ 140 h 140"/>
                <a:gd name="T18" fmla="*/ 26 w 108"/>
                <a:gd name="T19" fmla="*/ 40 h 140"/>
                <a:gd name="T20" fmla="*/ 24 w 108"/>
                <a:gd name="T21" fmla="*/ 40 h 140"/>
                <a:gd name="T22" fmla="*/ 24 w 108"/>
                <a:gd name="T23" fmla="*/ 140 h 140"/>
                <a:gd name="T24" fmla="*/ 0 w 108"/>
                <a:gd name="T2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40">
                  <a:moveTo>
                    <a:pt x="0" y="140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82" y="94"/>
                  </a:lnTo>
                  <a:lnTo>
                    <a:pt x="82" y="94"/>
                  </a:lnTo>
                  <a:lnTo>
                    <a:pt x="82" y="0"/>
                  </a:lnTo>
                  <a:lnTo>
                    <a:pt x="108" y="0"/>
                  </a:lnTo>
                  <a:lnTo>
                    <a:pt x="108" y="140"/>
                  </a:lnTo>
                  <a:lnTo>
                    <a:pt x="82" y="140"/>
                  </a:lnTo>
                  <a:lnTo>
                    <a:pt x="26" y="40"/>
                  </a:lnTo>
                  <a:lnTo>
                    <a:pt x="24" y="40"/>
                  </a:lnTo>
                  <a:lnTo>
                    <a:pt x="24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3571875" y="803275"/>
              <a:ext cx="149225" cy="222250"/>
            </a:xfrm>
            <a:custGeom>
              <a:avLst/>
              <a:gdLst>
                <a:gd name="T0" fmla="*/ 0 w 94"/>
                <a:gd name="T1" fmla="*/ 140 h 140"/>
                <a:gd name="T2" fmla="*/ 0 w 94"/>
                <a:gd name="T3" fmla="*/ 0 h 140"/>
                <a:gd name="T4" fmla="*/ 92 w 94"/>
                <a:gd name="T5" fmla="*/ 0 h 140"/>
                <a:gd name="T6" fmla="*/ 92 w 94"/>
                <a:gd name="T7" fmla="*/ 22 h 140"/>
                <a:gd name="T8" fmla="*/ 28 w 94"/>
                <a:gd name="T9" fmla="*/ 22 h 140"/>
                <a:gd name="T10" fmla="*/ 28 w 94"/>
                <a:gd name="T11" fmla="*/ 56 h 140"/>
                <a:gd name="T12" fmla="*/ 74 w 94"/>
                <a:gd name="T13" fmla="*/ 56 h 140"/>
                <a:gd name="T14" fmla="*/ 74 w 94"/>
                <a:gd name="T15" fmla="*/ 78 h 140"/>
                <a:gd name="T16" fmla="*/ 28 w 94"/>
                <a:gd name="T17" fmla="*/ 78 h 140"/>
                <a:gd name="T18" fmla="*/ 28 w 94"/>
                <a:gd name="T19" fmla="*/ 116 h 140"/>
                <a:gd name="T20" fmla="*/ 94 w 94"/>
                <a:gd name="T21" fmla="*/ 116 h 140"/>
                <a:gd name="T22" fmla="*/ 94 w 94"/>
                <a:gd name="T23" fmla="*/ 140 h 140"/>
                <a:gd name="T24" fmla="*/ 0 w 94"/>
                <a:gd name="T2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40">
                  <a:moveTo>
                    <a:pt x="0" y="140"/>
                  </a:moveTo>
                  <a:lnTo>
                    <a:pt x="0" y="0"/>
                  </a:lnTo>
                  <a:lnTo>
                    <a:pt x="92" y="0"/>
                  </a:lnTo>
                  <a:lnTo>
                    <a:pt x="92" y="22"/>
                  </a:lnTo>
                  <a:lnTo>
                    <a:pt x="28" y="22"/>
                  </a:lnTo>
                  <a:lnTo>
                    <a:pt x="28" y="56"/>
                  </a:lnTo>
                  <a:lnTo>
                    <a:pt x="74" y="56"/>
                  </a:lnTo>
                  <a:lnTo>
                    <a:pt x="74" y="78"/>
                  </a:lnTo>
                  <a:lnTo>
                    <a:pt x="28" y="78"/>
                  </a:lnTo>
                  <a:lnTo>
                    <a:pt x="28" y="116"/>
                  </a:lnTo>
                  <a:lnTo>
                    <a:pt x="94" y="116"/>
                  </a:lnTo>
                  <a:lnTo>
                    <a:pt x="94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3816350" y="803275"/>
              <a:ext cx="158750" cy="222250"/>
            </a:xfrm>
            <a:custGeom>
              <a:avLst/>
              <a:gdLst>
                <a:gd name="T0" fmla="*/ 100 w 100"/>
                <a:gd name="T1" fmla="*/ 0 h 140"/>
                <a:gd name="T2" fmla="*/ 100 w 100"/>
                <a:gd name="T3" fmla="*/ 22 h 140"/>
                <a:gd name="T4" fmla="*/ 62 w 100"/>
                <a:gd name="T5" fmla="*/ 22 h 140"/>
                <a:gd name="T6" fmla="*/ 62 w 100"/>
                <a:gd name="T7" fmla="*/ 140 h 140"/>
                <a:gd name="T8" fmla="*/ 36 w 100"/>
                <a:gd name="T9" fmla="*/ 140 h 140"/>
                <a:gd name="T10" fmla="*/ 36 w 100"/>
                <a:gd name="T11" fmla="*/ 22 h 140"/>
                <a:gd name="T12" fmla="*/ 0 w 100"/>
                <a:gd name="T13" fmla="*/ 22 h 140"/>
                <a:gd name="T14" fmla="*/ 0 w 100"/>
                <a:gd name="T15" fmla="*/ 0 h 140"/>
                <a:gd name="T16" fmla="*/ 100 w 100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40">
                  <a:moveTo>
                    <a:pt x="100" y="0"/>
                  </a:moveTo>
                  <a:lnTo>
                    <a:pt x="100" y="22"/>
                  </a:lnTo>
                  <a:lnTo>
                    <a:pt x="62" y="22"/>
                  </a:lnTo>
                  <a:lnTo>
                    <a:pt x="62" y="140"/>
                  </a:lnTo>
                  <a:lnTo>
                    <a:pt x="36" y="140"/>
                  </a:lnTo>
                  <a:lnTo>
                    <a:pt x="36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4060825" y="803275"/>
              <a:ext cx="241300" cy="222250"/>
            </a:xfrm>
            <a:custGeom>
              <a:avLst/>
              <a:gdLst>
                <a:gd name="T0" fmla="*/ 0 w 152"/>
                <a:gd name="T1" fmla="*/ 0 h 140"/>
                <a:gd name="T2" fmla="*/ 26 w 152"/>
                <a:gd name="T3" fmla="*/ 0 h 140"/>
                <a:gd name="T4" fmla="*/ 42 w 152"/>
                <a:gd name="T5" fmla="*/ 94 h 140"/>
                <a:gd name="T6" fmla="*/ 44 w 152"/>
                <a:gd name="T7" fmla="*/ 94 h 140"/>
                <a:gd name="T8" fmla="*/ 64 w 152"/>
                <a:gd name="T9" fmla="*/ 0 h 140"/>
                <a:gd name="T10" fmla="*/ 90 w 152"/>
                <a:gd name="T11" fmla="*/ 0 h 140"/>
                <a:gd name="T12" fmla="*/ 108 w 152"/>
                <a:gd name="T13" fmla="*/ 94 h 140"/>
                <a:gd name="T14" fmla="*/ 108 w 152"/>
                <a:gd name="T15" fmla="*/ 94 h 140"/>
                <a:gd name="T16" fmla="*/ 128 w 152"/>
                <a:gd name="T17" fmla="*/ 0 h 140"/>
                <a:gd name="T18" fmla="*/ 152 w 152"/>
                <a:gd name="T19" fmla="*/ 0 h 140"/>
                <a:gd name="T20" fmla="*/ 124 w 152"/>
                <a:gd name="T21" fmla="*/ 140 h 140"/>
                <a:gd name="T22" fmla="*/ 98 w 152"/>
                <a:gd name="T23" fmla="*/ 140 h 140"/>
                <a:gd name="T24" fmla="*/ 76 w 152"/>
                <a:gd name="T25" fmla="*/ 40 h 140"/>
                <a:gd name="T26" fmla="*/ 76 w 152"/>
                <a:gd name="T27" fmla="*/ 40 h 140"/>
                <a:gd name="T28" fmla="*/ 56 w 152"/>
                <a:gd name="T29" fmla="*/ 140 h 140"/>
                <a:gd name="T30" fmla="*/ 30 w 152"/>
                <a:gd name="T31" fmla="*/ 140 h 140"/>
                <a:gd name="T32" fmla="*/ 0 w 152"/>
                <a:gd name="T3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140">
                  <a:moveTo>
                    <a:pt x="0" y="0"/>
                  </a:moveTo>
                  <a:lnTo>
                    <a:pt x="26" y="0"/>
                  </a:lnTo>
                  <a:lnTo>
                    <a:pt x="42" y="94"/>
                  </a:lnTo>
                  <a:lnTo>
                    <a:pt x="44" y="94"/>
                  </a:lnTo>
                  <a:lnTo>
                    <a:pt x="64" y="0"/>
                  </a:lnTo>
                  <a:lnTo>
                    <a:pt x="90" y="0"/>
                  </a:lnTo>
                  <a:lnTo>
                    <a:pt x="108" y="94"/>
                  </a:lnTo>
                  <a:lnTo>
                    <a:pt x="108" y="94"/>
                  </a:lnTo>
                  <a:lnTo>
                    <a:pt x="128" y="0"/>
                  </a:lnTo>
                  <a:lnTo>
                    <a:pt x="152" y="0"/>
                  </a:lnTo>
                  <a:lnTo>
                    <a:pt x="124" y="140"/>
                  </a:lnTo>
                  <a:lnTo>
                    <a:pt x="98" y="1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56" y="140"/>
                  </a:lnTo>
                  <a:lnTo>
                    <a:pt x="30" y="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40" name="Freeform 32"/>
            <p:cNvSpPr>
              <a:spLocks noEditPoints="1"/>
            </p:cNvSpPr>
            <p:nvPr/>
          </p:nvSpPr>
          <p:spPr bwMode="auto">
            <a:xfrm>
              <a:off x="4394200" y="800100"/>
              <a:ext cx="184150" cy="228600"/>
            </a:xfrm>
            <a:custGeom>
              <a:avLst/>
              <a:gdLst>
                <a:gd name="T0" fmla="*/ 58 w 116"/>
                <a:gd name="T1" fmla="*/ 144 h 144"/>
                <a:gd name="T2" fmla="*/ 34 w 116"/>
                <a:gd name="T3" fmla="*/ 138 h 144"/>
                <a:gd name="T4" fmla="*/ 16 w 116"/>
                <a:gd name="T5" fmla="*/ 124 h 144"/>
                <a:gd name="T6" fmla="*/ 4 w 116"/>
                <a:gd name="T7" fmla="*/ 102 h 144"/>
                <a:gd name="T8" fmla="*/ 0 w 116"/>
                <a:gd name="T9" fmla="*/ 72 h 144"/>
                <a:gd name="T10" fmla="*/ 2 w 116"/>
                <a:gd name="T11" fmla="*/ 56 h 144"/>
                <a:gd name="T12" fmla="*/ 8 w 116"/>
                <a:gd name="T13" fmla="*/ 30 h 144"/>
                <a:gd name="T14" fmla="*/ 24 w 116"/>
                <a:gd name="T15" fmla="*/ 12 h 144"/>
                <a:gd name="T16" fmla="*/ 46 w 116"/>
                <a:gd name="T17" fmla="*/ 2 h 144"/>
                <a:gd name="T18" fmla="*/ 58 w 116"/>
                <a:gd name="T19" fmla="*/ 0 h 144"/>
                <a:gd name="T20" fmla="*/ 84 w 116"/>
                <a:gd name="T21" fmla="*/ 6 h 144"/>
                <a:gd name="T22" fmla="*/ 102 w 116"/>
                <a:gd name="T23" fmla="*/ 20 h 144"/>
                <a:gd name="T24" fmla="*/ 114 w 116"/>
                <a:gd name="T25" fmla="*/ 42 h 144"/>
                <a:gd name="T26" fmla="*/ 116 w 116"/>
                <a:gd name="T27" fmla="*/ 72 h 144"/>
                <a:gd name="T28" fmla="*/ 116 w 116"/>
                <a:gd name="T29" fmla="*/ 88 h 144"/>
                <a:gd name="T30" fmla="*/ 108 w 116"/>
                <a:gd name="T31" fmla="*/ 114 h 144"/>
                <a:gd name="T32" fmla="*/ 94 w 116"/>
                <a:gd name="T33" fmla="*/ 132 h 144"/>
                <a:gd name="T34" fmla="*/ 72 w 116"/>
                <a:gd name="T35" fmla="*/ 142 h 144"/>
                <a:gd name="T36" fmla="*/ 58 w 116"/>
                <a:gd name="T37" fmla="*/ 144 h 144"/>
                <a:gd name="T38" fmla="*/ 58 w 116"/>
                <a:gd name="T39" fmla="*/ 22 h 144"/>
                <a:gd name="T40" fmla="*/ 44 w 116"/>
                <a:gd name="T41" fmla="*/ 26 h 144"/>
                <a:gd name="T42" fmla="*/ 34 w 116"/>
                <a:gd name="T43" fmla="*/ 36 h 144"/>
                <a:gd name="T44" fmla="*/ 28 w 116"/>
                <a:gd name="T45" fmla="*/ 50 h 144"/>
                <a:gd name="T46" fmla="*/ 28 w 116"/>
                <a:gd name="T47" fmla="*/ 72 h 144"/>
                <a:gd name="T48" fmla="*/ 32 w 116"/>
                <a:gd name="T49" fmla="*/ 102 h 144"/>
                <a:gd name="T50" fmla="*/ 38 w 116"/>
                <a:gd name="T51" fmla="*/ 114 h 144"/>
                <a:gd name="T52" fmla="*/ 52 w 116"/>
                <a:gd name="T53" fmla="*/ 120 h 144"/>
                <a:gd name="T54" fmla="*/ 58 w 116"/>
                <a:gd name="T55" fmla="*/ 120 h 144"/>
                <a:gd name="T56" fmla="*/ 72 w 116"/>
                <a:gd name="T57" fmla="*/ 118 h 144"/>
                <a:gd name="T58" fmla="*/ 82 w 116"/>
                <a:gd name="T59" fmla="*/ 108 h 144"/>
                <a:gd name="T60" fmla="*/ 88 w 116"/>
                <a:gd name="T61" fmla="*/ 94 h 144"/>
                <a:gd name="T62" fmla="*/ 90 w 116"/>
                <a:gd name="T63" fmla="*/ 72 h 144"/>
                <a:gd name="T64" fmla="*/ 86 w 116"/>
                <a:gd name="T65" fmla="*/ 42 h 144"/>
                <a:gd name="T66" fmla="*/ 78 w 116"/>
                <a:gd name="T67" fmla="*/ 30 h 144"/>
                <a:gd name="T68" fmla="*/ 66 w 116"/>
                <a:gd name="T69" fmla="*/ 24 h 144"/>
                <a:gd name="T70" fmla="*/ 58 w 116"/>
                <a:gd name="T71" fmla="*/ 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6" h="144">
                  <a:moveTo>
                    <a:pt x="58" y="144"/>
                  </a:moveTo>
                  <a:lnTo>
                    <a:pt x="58" y="144"/>
                  </a:lnTo>
                  <a:lnTo>
                    <a:pt x="46" y="142"/>
                  </a:lnTo>
                  <a:lnTo>
                    <a:pt x="34" y="138"/>
                  </a:lnTo>
                  <a:lnTo>
                    <a:pt x="24" y="132"/>
                  </a:lnTo>
                  <a:lnTo>
                    <a:pt x="16" y="124"/>
                  </a:lnTo>
                  <a:lnTo>
                    <a:pt x="8" y="114"/>
                  </a:lnTo>
                  <a:lnTo>
                    <a:pt x="4" y="102"/>
                  </a:lnTo>
                  <a:lnTo>
                    <a:pt x="2" y="88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6"/>
                  </a:lnTo>
                  <a:lnTo>
                    <a:pt x="4" y="42"/>
                  </a:lnTo>
                  <a:lnTo>
                    <a:pt x="8" y="30"/>
                  </a:lnTo>
                  <a:lnTo>
                    <a:pt x="16" y="20"/>
                  </a:lnTo>
                  <a:lnTo>
                    <a:pt x="24" y="12"/>
                  </a:lnTo>
                  <a:lnTo>
                    <a:pt x="34" y="6"/>
                  </a:lnTo>
                  <a:lnTo>
                    <a:pt x="46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2" y="2"/>
                  </a:lnTo>
                  <a:lnTo>
                    <a:pt x="84" y="6"/>
                  </a:lnTo>
                  <a:lnTo>
                    <a:pt x="94" y="12"/>
                  </a:lnTo>
                  <a:lnTo>
                    <a:pt x="102" y="20"/>
                  </a:lnTo>
                  <a:lnTo>
                    <a:pt x="108" y="30"/>
                  </a:lnTo>
                  <a:lnTo>
                    <a:pt x="114" y="42"/>
                  </a:lnTo>
                  <a:lnTo>
                    <a:pt x="116" y="56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6" y="88"/>
                  </a:lnTo>
                  <a:lnTo>
                    <a:pt x="114" y="102"/>
                  </a:lnTo>
                  <a:lnTo>
                    <a:pt x="108" y="114"/>
                  </a:lnTo>
                  <a:lnTo>
                    <a:pt x="102" y="124"/>
                  </a:lnTo>
                  <a:lnTo>
                    <a:pt x="94" y="132"/>
                  </a:lnTo>
                  <a:lnTo>
                    <a:pt x="84" y="138"/>
                  </a:lnTo>
                  <a:lnTo>
                    <a:pt x="72" y="142"/>
                  </a:lnTo>
                  <a:lnTo>
                    <a:pt x="58" y="144"/>
                  </a:lnTo>
                  <a:lnTo>
                    <a:pt x="58" y="144"/>
                  </a:lnTo>
                  <a:close/>
                  <a:moveTo>
                    <a:pt x="58" y="22"/>
                  </a:moveTo>
                  <a:lnTo>
                    <a:pt x="58" y="22"/>
                  </a:lnTo>
                  <a:lnTo>
                    <a:pt x="52" y="24"/>
                  </a:lnTo>
                  <a:lnTo>
                    <a:pt x="44" y="26"/>
                  </a:lnTo>
                  <a:lnTo>
                    <a:pt x="40" y="30"/>
                  </a:lnTo>
                  <a:lnTo>
                    <a:pt x="34" y="36"/>
                  </a:lnTo>
                  <a:lnTo>
                    <a:pt x="32" y="42"/>
                  </a:lnTo>
                  <a:lnTo>
                    <a:pt x="28" y="50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4" y="108"/>
                  </a:lnTo>
                  <a:lnTo>
                    <a:pt x="38" y="114"/>
                  </a:lnTo>
                  <a:lnTo>
                    <a:pt x="44" y="118"/>
                  </a:lnTo>
                  <a:lnTo>
                    <a:pt x="52" y="12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66" y="120"/>
                  </a:lnTo>
                  <a:lnTo>
                    <a:pt x="72" y="118"/>
                  </a:lnTo>
                  <a:lnTo>
                    <a:pt x="78" y="114"/>
                  </a:lnTo>
                  <a:lnTo>
                    <a:pt x="82" y="108"/>
                  </a:lnTo>
                  <a:lnTo>
                    <a:pt x="86" y="102"/>
                  </a:lnTo>
                  <a:lnTo>
                    <a:pt x="88" y="94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88" y="50"/>
                  </a:lnTo>
                  <a:lnTo>
                    <a:pt x="86" y="42"/>
                  </a:lnTo>
                  <a:lnTo>
                    <a:pt x="82" y="36"/>
                  </a:lnTo>
                  <a:lnTo>
                    <a:pt x="78" y="30"/>
                  </a:lnTo>
                  <a:lnTo>
                    <a:pt x="72" y="26"/>
                  </a:lnTo>
                  <a:lnTo>
                    <a:pt x="66" y="24"/>
                  </a:lnTo>
                  <a:lnTo>
                    <a:pt x="58" y="22"/>
                  </a:lnTo>
                  <a:lnTo>
                    <a:pt x="58" y="22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4689475" y="803275"/>
              <a:ext cx="165100" cy="222250"/>
            </a:xfrm>
            <a:custGeom>
              <a:avLst/>
              <a:gdLst>
                <a:gd name="T0" fmla="*/ 0 w 104"/>
                <a:gd name="T1" fmla="*/ 140 h 140"/>
                <a:gd name="T2" fmla="*/ 0 w 104"/>
                <a:gd name="T3" fmla="*/ 0 h 140"/>
                <a:gd name="T4" fmla="*/ 56 w 104"/>
                <a:gd name="T5" fmla="*/ 0 h 140"/>
                <a:gd name="T6" fmla="*/ 56 w 104"/>
                <a:gd name="T7" fmla="*/ 0 h 140"/>
                <a:gd name="T8" fmla="*/ 66 w 104"/>
                <a:gd name="T9" fmla="*/ 2 h 140"/>
                <a:gd name="T10" fmla="*/ 76 w 104"/>
                <a:gd name="T11" fmla="*/ 4 h 140"/>
                <a:gd name="T12" fmla="*/ 82 w 104"/>
                <a:gd name="T13" fmla="*/ 8 h 140"/>
                <a:gd name="T14" fmla="*/ 90 w 104"/>
                <a:gd name="T15" fmla="*/ 12 h 140"/>
                <a:gd name="T16" fmla="*/ 94 w 104"/>
                <a:gd name="T17" fmla="*/ 18 h 140"/>
                <a:gd name="T18" fmla="*/ 96 w 104"/>
                <a:gd name="T19" fmla="*/ 26 h 140"/>
                <a:gd name="T20" fmla="*/ 98 w 104"/>
                <a:gd name="T21" fmla="*/ 34 h 140"/>
                <a:gd name="T22" fmla="*/ 100 w 104"/>
                <a:gd name="T23" fmla="*/ 42 h 140"/>
                <a:gd name="T24" fmla="*/ 100 w 104"/>
                <a:gd name="T25" fmla="*/ 42 h 140"/>
                <a:gd name="T26" fmla="*/ 98 w 104"/>
                <a:gd name="T27" fmla="*/ 54 h 140"/>
                <a:gd name="T28" fmla="*/ 94 w 104"/>
                <a:gd name="T29" fmla="*/ 64 h 140"/>
                <a:gd name="T30" fmla="*/ 86 w 104"/>
                <a:gd name="T31" fmla="*/ 72 h 140"/>
                <a:gd name="T32" fmla="*/ 74 w 104"/>
                <a:gd name="T33" fmla="*/ 78 h 140"/>
                <a:gd name="T34" fmla="*/ 104 w 104"/>
                <a:gd name="T35" fmla="*/ 140 h 140"/>
                <a:gd name="T36" fmla="*/ 76 w 104"/>
                <a:gd name="T37" fmla="*/ 140 h 140"/>
                <a:gd name="T38" fmla="*/ 50 w 104"/>
                <a:gd name="T39" fmla="*/ 82 h 140"/>
                <a:gd name="T40" fmla="*/ 26 w 104"/>
                <a:gd name="T41" fmla="*/ 82 h 140"/>
                <a:gd name="T42" fmla="*/ 26 w 104"/>
                <a:gd name="T43" fmla="*/ 140 h 140"/>
                <a:gd name="T44" fmla="*/ 0 w 104"/>
                <a:gd name="T45" fmla="*/ 140 h 140"/>
                <a:gd name="T46" fmla="*/ 26 w 104"/>
                <a:gd name="T47" fmla="*/ 62 h 140"/>
                <a:gd name="T48" fmla="*/ 46 w 104"/>
                <a:gd name="T49" fmla="*/ 62 h 140"/>
                <a:gd name="T50" fmla="*/ 46 w 104"/>
                <a:gd name="T51" fmla="*/ 62 h 140"/>
                <a:gd name="T52" fmla="*/ 58 w 104"/>
                <a:gd name="T53" fmla="*/ 60 h 140"/>
                <a:gd name="T54" fmla="*/ 68 w 104"/>
                <a:gd name="T55" fmla="*/ 56 h 140"/>
                <a:gd name="T56" fmla="*/ 72 w 104"/>
                <a:gd name="T57" fmla="*/ 50 h 140"/>
                <a:gd name="T58" fmla="*/ 72 w 104"/>
                <a:gd name="T59" fmla="*/ 42 h 140"/>
                <a:gd name="T60" fmla="*/ 72 w 104"/>
                <a:gd name="T61" fmla="*/ 42 h 140"/>
                <a:gd name="T62" fmla="*/ 72 w 104"/>
                <a:gd name="T63" fmla="*/ 32 h 140"/>
                <a:gd name="T64" fmla="*/ 68 w 104"/>
                <a:gd name="T65" fmla="*/ 26 h 140"/>
                <a:gd name="T66" fmla="*/ 60 w 104"/>
                <a:gd name="T67" fmla="*/ 24 h 140"/>
                <a:gd name="T68" fmla="*/ 50 w 104"/>
                <a:gd name="T69" fmla="*/ 22 h 140"/>
                <a:gd name="T70" fmla="*/ 26 w 104"/>
                <a:gd name="T71" fmla="*/ 22 h 140"/>
                <a:gd name="T72" fmla="*/ 26 w 104"/>
                <a:gd name="T73" fmla="*/ 6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" h="140">
                  <a:moveTo>
                    <a:pt x="0" y="140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6" y="4"/>
                  </a:lnTo>
                  <a:lnTo>
                    <a:pt x="82" y="8"/>
                  </a:lnTo>
                  <a:lnTo>
                    <a:pt x="90" y="12"/>
                  </a:lnTo>
                  <a:lnTo>
                    <a:pt x="94" y="18"/>
                  </a:lnTo>
                  <a:lnTo>
                    <a:pt x="96" y="26"/>
                  </a:lnTo>
                  <a:lnTo>
                    <a:pt x="98" y="34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8" y="54"/>
                  </a:lnTo>
                  <a:lnTo>
                    <a:pt x="94" y="64"/>
                  </a:lnTo>
                  <a:lnTo>
                    <a:pt x="86" y="72"/>
                  </a:lnTo>
                  <a:lnTo>
                    <a:pt x="74" y="78"/>
                  </a:lnTo>
                  <a:lnTo>
                    <a:pt x="104" y="140"/>
                  </a:lnTo>
                  <a:lnTo>
                    <a:pt x="76" y="140"/>
                  </a:lnTo>
                  <a:lnTo>
                    <a:pt x="50" y="82"/>
                  </a:lnTo>
                  <a:lnTo>
                    <a:pt x="26" y="82"/>
                  </a:lnTo>
                  <a:lnTo>
                    <a:pt x="26" y="140"/>
                  </a:lnTo>
                  <a:lnTo>
                    <a:pt x="0" y="140"/>
                  </a:lnTo>
                  <a:close/>
                  <a:moveTo>
                    <a:pt x="26" y="62"/>
                  </a:moveTo>
                  <a:lnTo>
                    <a:pt x="46" y="62"/>
                  </a:lnTo>
                  <a:lnTo>
                    <a:pt x="46" y="62"/>
                  </a:lnTo>
                  <a:lnTo>
                    <a:pt x="58" y="60"/>
                  </a:lnTo>
                  <a:lnTo>
                    <a:pt x="68" y="56"/>
                  </a:lnTo>
                  <a:lnTo>
                    <a:pt x="72" y="50"/>
                  </a:lnTo>
                  <a:lnTo>
                    <a:pt x="72" y="42"/>
                  </a:lnTo>
                  <a:lnTo>
                    <a:pt x="72" y="42"/>
                  </a:lnTo>
                  <a:lnTo>
                    <a:pt x="72" y="32"/>
                  </a:lnTo>
                  <a:lnTo>
                    <a:pt x="68" y="26"/>
                  </a:lnTo>
                  <a:lnTo>
                    <a:pt x="60" y="24"/>
                  </a:lnTo>
                  <a:lnTo>
                    <a:pt x="50" y="22"/>
                  </a:lnTo>
                  <a:lnTo>
                    <a:pt x="26" y="22"/>
                  </a:lnTo>
                  <a:lnTo>
                    <a:pt x="26" y="62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4968875" y="803275"/>
              <a:ext cx="174625" cy="222250"/>
            </a:xfrm>
            <a:custGeom>
              <a:avLst/>
              <a:gdLst>
                <a:gd name="T0" fmla="*/ 0 w 110"/>
                <a:gd name="T1" fmla="*/ 140 h 140"/>
                <a:gd name="T2" fmla="*/ 0 w 110"/>
                <a:gd name="T3" fmla="*/ 0 h 140"/>
                <a:gd name="T4" fmla="*/ 26 w 110"/>
                <a:gd name="T5" fmla="*/ 0 h 140"/>
                <a:gd name="T6" fmla="*/ 26 w 110"/>
                <a:gd name="T7" fmla="*/ 62 h 140"/>
                <a:gd name="T8" fmla="*/ 26 w 110"/>
                <a:gd name="T9" fmla="*/ 62 h 140"/>
                <a:gd name="T10" fmla="*/ 72 w 110"/>
                <a:gd name="T11" fmla="*/ 0 h 140"/>
                <a:gd name="T12" fmla="*/ 104 w 110"/>
                <a:gd name="T13" fmla="*/ 0 h 140"/>
                <a:gd name="T14" fmla="*/ 64 w 110"/>
                <a:gd name="T15" fmla="*/ 52 h 140"/>
                <a:gd name="T16" fmla="*/ 110 w 110"/>
                <a:gd name="T17" fmla="*/ 140 h 140"/>
                <a:gd name="T18" fmla="*/ 80 w 110"/>
                <a:gd name="T19" fmla="*/ 140 h 140"/>
                <a:gd name="T20" fmla="*/ 46 w 110"/>
                <a:gd name="T21" fmla="*/ 74 h 140"/>
                <a:gd name="T22" fmla="*/ 26 w 110"/>
                <a:gd name="T23" fmla="*/ 98 h 140"/>
                <a:gd name="T24" fmla="*/ 26 w 110"/>
                <a:gd name="T25" fmla="*/ 140 h 140"/>
                <a:gd name="T26" fmla="*/ 0 w 110"/>
                <a:gd name="T2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140">
                  <a:moveTo>
                    <a:pt x="0" y="14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72" y="0"/>
                  </a:lnTo>
                  <a:lnTo>
                    <a:pt x="104" y="0"/>
                  </a:lnTo>
                  <a:lnTo>
                    <a:pt x="64" y="52"/>
                  </a:lnTo>
                  <a:lnTo>
                    <a:pt x="110" y="140"/>
                  </a:lnTo>
                  <a:lnTo>
                    <a:pt x="80" y="140"/>
                  </a:lnTo>
                  <a:lnTo>
                    <a:pt x="46" y="74"/>
                  </a:lnTo>
                  <a:lnTo>
                    <a:pt x="26" y="98"/>
                  </a:lnTo>
                  <a:lnTo>
                    <a:pt x="26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235575" y="800100"/>
              <a:ext cx="158750" cy="228600"/>
            </a:xfrm>
            <a:custGeom>
              <a:avLst/>
              <a:gdLst>
                <a:gd name="T0" fmla="*/ 74 w 100"/>
                <a:gd name="T1" fmla="*/ 40 h 144"/>
                <a:gd name="T2" fmla="*/ 64 w 100"/>
                <a:gd name="T3" fmla="*/ 26 h 144"/>
                <a:gd name="T4" fmla="*/ 48 w 100"/>
                <a:gd name="T5" fmla="*/ 22 h 144"/>
                <a:gd name="T6" fmla="*/ 40 w 100"/>
                <a:gd name="T7" fmla="*/ 22 h 144"/>
                <a:gd name="T8" fmla="*/ 30 w 100"/>
                <a:gd name="T9" fmla="*/ 30 h 144"/>
                <a:gd name="T10" fmla="*/ 28 w 100"/>
                <a:gd name="T11" fmla="*/ 36 h 144"/>
                <a:gd name="T12" fmla="*/ 32 w 100"/>
                <a:gd name="T13" fmla="*/ 44 h 144"/>
                <a:gd name="T14" fmla="*/ 64 w 100"/>
                <a:gd name="T15" fmla="*/ 60 h 144"/>
                <a:gd name="T16" fmla="*/ 90 w 100"/>
                <a:gd name="T17" fmla="*/ 74 h 144"/>
                <a:gd name="T18" fmla="*/ 98 w 100"/>
                <a:gd name="T19" fmla="*/ 86 h 144"/>
                <a:gd name="T20" fmla="*/ 100 w 100"/>
                <a:gd name="T21" fmla="*/ 100 h 144"/>
                <a:gd name="T22" fmla="*/ 100 w 100"/>
                <a:gd name="T23" fmla="*/ 110 h 144"/>
                <a:gd name="T24" fmla="*/ 94 w 100"/>
                <a:gd name="T25" fmla="*/ 126 h 144"/>
                <a:gd name="T26" fmla="*/ 80 w 100"/>
                <a:gd name="T27" fmla="*/ 138 h 144"/>
                <a:gd name="T28" fmla="*/ 62 w 100"/>
                <a:gd name="T29" fmla="*/ 142 h 144"/>
                <a:gd name="T30" fmla="*/ 52 w 100"/>
                <a:gd name="T31" fmla="*/ 144 h 144"/>
                <a:gd name="T32" fmla="*/ 20 w 100"/>
                <a:gd name="T33" fmla="*/ 134 h 144"/>
                <a:gd name="T34" fmla="*/ 8 w 100"/>
                <a:gd name="T35" fmla="*/ 124 h 144"/>
                <a:gd name="T36" fmla="*/ 0 w 100"/>
                <a:gd name="T37" fmla="*/ 110 h 144"/>
                <a:gd name="T38" fmla="*/ 22 w 100"/>
                <a:gd name="T39" fmla="*/ 100 h 144"/>
                <a:gd name="T40" fmla="*/ 34 w 100"/>
                <a:gd name="T41" fmla="*/ 116 h 144"/>
                <a:gd name="T42" fmla="*/ 52 w 100"/>
                <a:gd name="T43" fmla="*/ 122 h 144"/>
                <a:gd name="T44" fmla="*/ 62 w 100"/>
                <a:gd name="T45" fmla="*/ 122 h 144"/>
                <a:gd name="T46" fmla="*/ 74 w 100"/>
                <a:gd name="T47" fmla="*/ 112 h 144"/>
                <a:gd name="T48" fmla="*/ 76 w 100"/>
                <a:gd name="T49" fmla="*/ 104 h 144"/>
                <a:gd name="T50" fmla="*/ 72 w 100"/>
                <a:gd name="T51" fmla="*/ 94 h 144"/>
                <a:gd name="T52" fmla="*/ 52 w 100"/>
                <a:gd name="T53" fmla="*/ 82 h 144"/>
                <a:gd name="T54" fmla="*/ 26 w 100"/>
                <a:gd name="T55" fmla="*/ 72 h 144"/>
                <a:gd name="T56" fmla="*/ 10 w 100"/>
                <a:gd name="T57" fmla="*/ 58 h 144"/>
                <a:gd name="T58" fmla="*/ 4 w 100"/>
                <a:gd name="T59" fmla="*/ 46 h 144"/>
                <a:gd name="T60" fmla="*/ 4 w 100"/>
                <a:gd name="T61" fmla="*/ 40 h 144"/>
                <a:gd name="T62" fmla="*/ 8 w 100"/>
                <a:gd name="T63" fmla="*/ 22 h 144"/>
                <a:gd name="T64" fmla="*/ 18 w 100"/>
                <a:gd name="T65" fmla="*/ 10 h 144"/>
                <a:gd name="T66" fmla="*/ 32 w 100"/>
                <a:gd name="T67" fmla="*/ 4 h 144"/>
                <a:gd name="T68" fmla="*/ 48 w 100"/>
                <a:gd name="T69" fmla="*/ 0 h 144"/>
                <a:gd name="T70" fmla="*/ 64 w 100"/>
                <a:gd name="T71" fmla="*/ 2 h 144"/>
                <a:gd name="T72" fmla="*/ 90 w 100"/>
                <a:gd name="T73" fmla="*/ 18 h 144"/>
                <a:gd name="T74" fmla="*/ 98 w 100"/>
                <a:gd name="T75" fmla="*/ 3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144">
                  <a:moveTo>
                    <a:pt x="74" y="40"/>
                  </a:moveTo>
                  <a:lnTo>
                    <a:pt x="74" y="40"/>
                  </a:lnTo>
                  <a:lnTo>
                    <a:pt x="70" y="32"/>
                  </a:lnTo>
                  <a:lnTo>
                    <a:pt x="64" y="26"/>
                  </a:lnTo>
                  <a:lnTo>
                    <a:pt x="58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0" y="22"/>
                  </a:lnTo>
                  <a:lnTo>
                    <a:pt x="34" y="24"/>
                  </a:lnTo>
                  <a:lnTo>
                    <a:pt x="30" y="30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40"/>
                  </a:lnTo>
                  <a:lnTo>
                    <a:pt x="32" y="44"/>
                  </a:lnTo>
                  <a:lnTo>
                    <a:pt x="40" y="50"/>
                  </a:lnTo>
                  <a:lnTo>
                    <a:pt x="64" y="60"/>
                  </a:lnTo>
                  <a:lnTo>
                    <a:pt x="78" y="66"/>
                  </a:lnTo>
                  <a:lnTo>
                    <a:pt x="90" y="74"/>
                  </a:lnTo>
                  <a:lnTo>
                    <a:pt x="94" y="80"/>
                  </a:lnTo>
                  <a:lnTo>
                    <a:pt x="98" y="86"/>
                  </a:lnTo>
                  <a:lnTo>
                    <a:pt x="100" y="92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100" y="110"/>
                  </a:lnTo>
                  <a:lnTo>
                    <a:pt x="98" y="120"/>
                  </a:lnTo>
                  <a:lnTo>
                    <a:pt x="94" y="126"/>
                  </a:lnTo>
                  <a:lnTo>
                    <a:pt x="88" y="132"/>
                  </a:lnTo>
                  <a:lnTo>
                    <a:pt x="80" y="138"/>
                  </a:lnTo>
                  <a:lnTo>
                    <a:pt x="72" y="140"/>
                  </a:lnTo>
                  <a:lnTo>
                    <a:pt x="62" y="142"/>
                  </a:lnTo>
                  <a:lnTo>
                    <a:pt x="52" y="144"/>
                  </a:lnTo>
                  <a:lnTo>
                    <a:pt x="52" y="144"/>
                  </a:lnTo>
                  <a:lnTo>
                    <a:pt x="36" y="140"/>
                  </a:lnTo>
                  <a:lnTo>
                    <a:pt x="20" y="134"/>
                  </a:lnTo>
                  <a:lnTo>
                    <a:pt x="14" y="130"/>
                  </a:lnTo>
                  <a:lnTo>
                    <a:pt x="8" y="124"/>
                  </a:lnTo>
                  <a:lnTo>
                    <a:pt x="4" y="118"/>
                  </a:lnTo>
                  <a:lnTo>
                    <a:pt x="0" y="110"/>
                  </a:lnTo>
                  <a:lnTo>
                    <a:pt x="22" y="100"/>
                  </a:lnTo>
                  <a:lnTo>
                    <a:pt x="22" y="100"/>
                  </a:lnTo>
                  <a:lnTo>
                    <a:pt x="26" y="110"/>
                  </a:lnTo>
                  <a:lnTo>
                    <a:pt x="34" y="116"/>
                  </a:lnTo>
                  <a:lnTo>
                    <a:pt x="42" y="120"/>
                  </a:lnTo>
                  <a:lnTo>
                    <a:pt x="52" y="122"/>
                  </a:lnTo>
                  <a:lnTo>
                    <a:pt x="52" y="122"/>
                  </a:lnTo>
                  <a:lnTo>
                    <a:pt x="62" y="122"/>
                  </a:lnTo>
                  <a:lnTo>
                    <a:pt x="68" y="118"/>
                  </a:lnTo>
                  <a:lnTo>
                    <a:pt x="74" y="112"/>
                  </a:lnTo>
                  <a:lnTo>
                    <a:pt x="76" y="104"/>
                  </a:lnTo>
                  <a:lnTo>
                    <a:pt x="76" y="104"/>
                  </a:lnTo>
                  <a:lnTo>
                    <a:pt x="74" y="100"/>
                  </a:lnTo>
                  <a:lnTo>
                    <a:pt x="72" y="94"/>
                  </a:lnTo>
                  <a:lnTo>
                    <a:pt x="64" y="88"/>
                  </a:lnTo>
                  <a:lnTo>
                    <a:pt x="52" y="82"/>
                  </a:lnTo>
                  <a:lnTo>
                    <a:pt x="40" y="78"/>
                  </a:lnTo>
                  <a:lnTo>
                    <a:pt x="26" y="72"/>
                  </a:lnTo>
                  <a:lnTo>
                    <a:pt x="16" y="64"/>
                  </a:lnTo>
                  <a:lnTo>
                    <a:pt x="10" y="58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30"/>
                  </a:lnTo>
                  <a:lnTo>
                    <a:pt x="8" y="22"/>
                  </a:lnTo>
                  <a:lnTo>
                    <a:pt x="12" y="16"/>
                  </a:lnTo>
                  <a:lnTo>
                    <a:pt x="18" y="10"/>
                  </a:lnTo>
                  <a:lnTo>
                    <a:pt x="24" y="6"/>
                  </a:lnTo>
                  <a:lnTo>
                    <a:pt x="32" y="4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64" y="2"/>
                  </a:lnTo>
                  <a:lnTo>
                    <a:pt x="78" y="8"/>
                  </a:lnTo>
                  <a:lnTo>
                    <a:pt x="90" y="18"/>
                  </a:lnTo>
                  <a:lnTo>
                    <a:pt x="94" y="24"/>
                  </a:lnTo>
                  <a:lnTo>
                    <a:pt x="98" y="32"/>
                  </a:lnTo>
                  <a:lnTo>
                    <a:pt x="74" y="40"/>
                  </a:lnTo>
                  <a:close/>
                </a:path>
              </a:pathLst>
            </a:custGeom>
            <a:solidFill>
              <a:srgbClr val="4F26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3C0D63"/>
                </a:solidFill>
              </a:endParaRPr>
            </a:p>
          </p:txBody>
        </p:sp>
      </p:grpSp>
      <p:pic>
        <p:nvPicPr>
          <p:cNvPr id="44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2668" y="5600342"/>
            <a:ext cx="2092563" cy="80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02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…and do some myth busting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226594"/>
              </p:ext>
            </p:extLst>
          </p:nvPr>
        </p:nvGraphicFramePr>
        <p:xfrm>
          <a:off x="1778689" y="1828800"/>
          <a:ext cx="6705600" cy="12593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6705600"/>
              </a:tblGrid>
              <a:tr h="51066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b="1" i="0" u="sng" dirty="0" smtClean="0">
                          <a:solidFill>
                            <a:schemeClr val="accent5"/>
                          </a:solidFill>
                        </a:rPr>
                        <a:t>MYTH:</a:t>
                      </a:r>
                      <a:r>
                        <a:rPr lang="en-US" b="1" i="0" dirty="0" smtClean="0">
                          <a:solidFill>
                            <a:schemeClr val="accent5"/>
                          </a:solidFill>
                        </a:rPr>
                        <a:t>  </a:t>
                      </a:r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All GRPs are equal, so the goal is to reach the largest audience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748633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i="0" u="sng" dirty="0" smtClean="0">
                          <a:solidFill>
                            <a:srgbClr val="75A832"/>
                          </a:solidFill>
                        </a:rPr>
                        <a:t>REALITY:</a:t>
                      </a:r>
                      <a:r>
                        <a:rPr lang="en-US" sz="2000" b="1" i="0" dirty="0" smtClean="0">
                          <a:solidFill>
                            <a:srgbClr val="75A832"/>
                          </a:solidFill>
                        </a:rPr>
                        <a:t>  </a:t>
                      </a:r>
                      <a:r>
                        <a:rPr lang="en-US" sz="2000" dirty="0" smtClean="0">
                          <a:solidFill>
                            <a:srgbClr val="75A832"/>
                          </a:solidFill>
                        </a:rPr>
                        <a:t>There is </a:t>
                      </a:r>
                      <a:r>
                        <a:rPr lang="en-US" sz="2000" b="0" i="0" dirty="0" smtClean="0">
                          <a:solidFill>
                            <a:srgbClr val="75A832"/>
                          </a:solidFill>
                        </a:rPr>
                        <a:t>greater</a:t>
                      </a:r>
                      <a:r>
                        <a:rPr lang="en-US" sz="2000" dirty="0" smtClean="0">
                          <a:solidFill>
                            <a:srgbClr val="75A832"/>
                          </a:solidFill>
                        </a:rPr>
                        <a:t> value in </a:t>
                      </a:r>
                      <a:r>
                        <a:rPr lang="en-US" sz="2000" baseline="0" dirty="0" smtClean="0">
                          <a:solidFill>
                            <a:srgbClr val="75A832"/>
                          </a:solidFill>
                        </a:rPr>
                        <a:t>GRPs that reach the most </a:t>
                      </a:r>
                      <a:r>
                        <a:rPr lang="en-US" sz="2000" dirty="0" smtClean="0">
                          <a:solidFill>
                            <a:srgbClr val="75A832"/>
                          </a:solidFill>
                        </a:rPr>
                        <a:t>passionate super consumers who drive 50%+ of category profit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09600" y="1828800"/>
            <a:ext cx="1066800" cy="10668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8" name="Oval 7"/>
          <p:cNvSpPr/>
          <p:nvPr/>
        </p:nvSpPr>
        <p:spPr>
          <a:xfrm>
            <a:off x="609600" y="3429000"/>
            <a:ext cx="1066800" cy="10668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9" name="Oval 8"/>
          <p:cNvSpPr/>
          <p:nvPr/>
        </p:nvSpPr>
        <p:spPr>
          <a:xfrm>
            <a:off x="609600" y="5029200"/>
            <a:ext cx="1066800" cy="10668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269373"/>
              </p:ext>
            </p:extLst>
          </p:nvPr>
        </p:nvGraphicFramePr>
        <p:xfrm>
          <a:off x="1778689" y="3505199"/>
          <a:ext cx="6705600" cy="12192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6705600"/>
              </a:tblGrid>
              <a:tr h="4705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u="sng" dirty="0" smtClean="0">
                          <a:solidFill>
                            <a:schemeClr val="accent5"/>
                          </a:solidFill>
                        </a:rPr>
                        <a:t>MYTH:</a:t>
                      </a:r>
                      <a:r>
                        <a:rPr lang="en-US" b="1" i="0" dirty="0" smtClean="0">
                          <a:solidFill>
                            <a:schemeClr val="accent5"/>
                          </a:solidFill>
                        </a:rPr>
                        <a:t>  </a:t>
                      </a:r>
                      <a:r>
                        <a:rPr lang="en-US" sz="180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Demographics are the most effective way to allocate spend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748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sng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  <a:t>REALITY:</a:t>
                      </a:r>
                      <a:r>
                        <a:rPr lang="en-US" sz="2000" b="0" i="0" u="none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  <a:t>  Prioritizing channels that Super Consumers watch is </a:t>
                      </a:r>
                      <a:br>
                        <a:rPr lang="en-US" sz="2000" b="0" i="0" u="none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b="0" i="0" u="none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  <a:t>an effective way to reach the most valuable consumers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852474"/>
              </p:ext>
            </p:extLst>
          </p:nvPr>
        </p:nvGraphicFramePr>
        <p:xfrm>
          <a:off x="1828800" y="5105400"/>
          <a:ext cx="6705600" cy="121920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6705600"/>
              </a:tblGrid>
              <a:tr h="47056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b="1" i="0" u="sng" dirty="0" smtClean="0">
                          <a:solidFill>
                            <a:schemeClr val="accent5"/>
                          </a:solidFill>
                        </a:rPr>
                        <a:t>MYTH:</a:t>
                      </a:r>
                      <a:r>
                        <a:rPr lang="en-US" b="1" i="0" dirty="0" smtClean="0">
                          <a:solidFill>
                            <a:schemeClr val="accent5"/>
                          </a:solidFill>
                        </a:rPr>
                        <a:t>  </a:t>
                      </a:r>
                      <a:r>
                        <a:rPr lang="en-US" sz="1800" b="0" i="0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A Super Consumer approach </a:t>
                      </a:r>
                      <a:r>
                        <a:rPr lang="en-US" sz="1800" b="0" i="0" kern="1200" baseline="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would be impossible to activate</a:t>
                      </a:r>
                      <a:endParaRPr lang="en-US" sz="1800" kern="1200" dirty="0" smtClean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748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sng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  <a:t>REALITY: </a:t>
                      </a:r>
                      <a:r>
                        <a:rPr lang="en-US" sz="2000" b="0" i="0" u="none" kern="1200" dirty="0" smtClean="0">
                          <a:solidFill>
                            <a:srgbClr val="75A832"/>
                          </a:solidFill>
                          <a:latin typeface="+mn-lt"/>
                          <a:ea typeface="+mn-ea"/>
                          <a:cs typeface="+mn-cs"/>
                        </a:rPr>
                        <a:t> New big data tools make it possible to find Super Consumers – and connect with them in a rich environment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0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69"/>
          <p:cNvGrpSpPr/>
          <p:nvPr/>
        </p:nvGrpSpPr>
        <p:grpSpPr>
          <a:xfrm>
            <a:off x="457201" y="4465320"/>
            <a:ext cx="1600199" cy="1856232"/>
            <a:chOff x="352511" y="44427"/>
            <a:chExt cx="1224916" cy="3166134"/>
          </a:xfrm>
        </p:grpSpPr>
        <p:sp>
          <p:nvSpPr>
            <p:cNvPr id="29" name="Round Same Side Corner Rectangle 28"/>
            <p:cNvSpPr/>
            <p:nvPr/>
          </p:nvSpPr>
          <p:spPr bwMode="auto">
            <a:xfrm rot="16200000">
              <a:off x="-662476" y="1074883"/>
              <a:ext cx="3166134" cy="1105221"/>
            </a:xfrm>
            <a:prstGeom prst="round2Same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30" name="TextBox 37"/>
            <p:cNvSpPr txBox="1">
              <a:spLocks noChangeArrowheads="1"/>
            </p:cNvSpPr>
            <p:nvPr/>
          </p:nvSpPr>
          <p:spPr bwMode="auto">
            <a:xfrm>
              <a:off x="352511" y="1001362"/>
              <a:ext cx="1224916" cy="1377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1200" b="1" dirty="0" smtClean="0">
                  <a:solidFill>
                    <a:prstClr val="white"/>
                  </a:solidFill>
                  <a:ea typeface="ＭＳ Ｐゴシック"/>
                  <a:cs typeface="ＭＳ Ｐゴシック"/>
                </a:rPr>
                <a:t>SUPER </a:t>
              </a:r>
            </a:p>
            <a:p>
              <a:pPr defTabSz="457200">
                <a:spcAft>
                  <a:spcPts val="600"/>
                </a:spcAft>
              </a:pPr>
              <a:r>
                <a:rPr lang="en-US" sz="1200" b="1" dirty="0" smtClean="0">
                  <a:solidFill>
                    <a:prstClr val="white"/>
                  </a:solidFill>
                  <a:ea typeface="ＭＳ Ｐゴシック"/>
                  <a:cs typeface="ＭＳ Ｐゴシック"/>
                </a:rPr>
                <a:t>CONSUMER</a:t>
              </a:r>
            </a:p>
            <a:p>
              <a:pPr defTabSz="457200">
                <a:spcAft>
                  <a:spcPts val="600"/>
                </a:spcAft>
              </a:pPr>
              <a:r>
                <a:rPr lang="en-US" sz="1200" b="1" dirty="0" smtClean="0">
                  <a:solidFill>
                    <a:prstClr val="white"/>
                  </a:solidFill>
                  <a:ea typeface="ＭＳ Ｐゴシック"/>
                  <a:cs typeface="ＭＳ Ｐゴシック"/>
                </a:rPr>
                <a:t>APPROACH</a:t>
              </a:r>
              <a:endParaRPr lang="en-US" sz="1200" b="1" dirty="0">
                <a:solidFill>
                  <a:prstClr val="white"/>
                </a:solidFill>
                <a:ea typeface="ＭＳ Ｐゴシック"/>
                <a:cs typeface="ＭＳ Ｐゴシック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8607" y="1754367"/>
            <a:ext cx="1827393" cy="1856232"/>
            <a:chOff x="360885" y="32506"/>
            <a:chExt cx="1457158" cy="3178055"/>
          </a:xfrm>
        </p:grpSpPr>
        <p:sp>
          <p:nvSpPr>
            <p:cNvPr id="9" name="Round Same Side Corner Rectangle 8"/>
            <p:cNvSpPr/>
            <p:nvPr/>
          </p:nvSpPr>
          <p:spPr bwMode="auto">
            <a:xfrm rot="16200000">
              <a:off x="-668437" y="1068923"/>
              <a:ext cx="3178055" cy="1105221"/>
            </a:xfrm>
            <a:prstGeom prst="round2Same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10" name="TextBox 37"/>
            <p:cNvSpPr txBox="1">
              <a:spLocks noChangeArrowheads="1"/>
            </p:cNvSpPr>
            <p:nvPr/>
          </p:nvSpPr>
          <p:spPr bwMode="auto">
            <a:xfrm>
              <a:off x="360885" y="1210943"/>
              <a:ext cx="1457158" cy="926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1200" b="1" dirty="0" smtClean="0">
                  <a:solidFill>
                    <a:prstClr val="white"/>
                  </a:solidFill>
                  <a:ea typeface="ＭＳ Ｐゴシック"/>
                  <a:cs typeface="ＭＳ Ｐゴシック"/>
                </a:rPr>
                <a:t>DEMOGRAPHIC</a:t>
              </a:r>
            </a:p>
            <a:p>
              <a:pPr defTabSz="457200">
                <a:spcAft>
                  <a:spcPts val="600"/>
                </a:spcAft>
              </a:pPr>
              <a:r>
                <a:rPr lang="en-US" sz="1200" b="1" dirty="0" smtClean="0">
                  <a:solidFill>
                    <a:prstClr val="white"/>
                  </a:solidFill>
                  <a:ea typeface="ＭＳ Ｐゴシック"/>
                  <a:cs typeface="ＭＳ Ｐゴシック"/>
                </a:rPr>
                <a:t>APPROACH</a:t>
              </a:r>
              <a:endParaRPr lang="en-US" sz="1200" b="1" dirty="0">
                <a:solidFill>
                  <a:prstClr val="white"/>
                </a:solidFill>
                <a:ea typeface="ＭＳ Ｐゴシック"/>
                <a:cs typeface="ＭＳ Ｐゴシック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997168"/>
            <a:ext cx="8397240" cy="571500"/>
          </a:xfrm>
        </p:spPr>
        <p:txBody>
          <a:bodyPr/>
          <a:lstStyle/>
          <a:p>
            <a:r>
              <a:rPr lang="en-US" dirty="0" smtClean="0"/>
              <a:t>core idea: AN Opportunity to improve Media buying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676400" y="1752600"/>
            <a:ext cx="7239000" cy="1859280"/>
          </a:xfrm>
          <a:prstGeom prst="roundRect">
            <a:avLst/>
          </a:prstGeom>
          <a:solidFill>
            <a:schemeClr val="bg1"/>
          </a:solidFill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76400" y="4465320"/>
            <a:ext cx="7239000" cy="185928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1" name="Group 4"/>
          <p:cNvGrpSpPr/>
          <p:nvPr/>
        </p:nvGrpSpPr>
        <p:grpSpPr>
          <a:xfrm>
            <a:off x="2859379" y="2714316"/>
            <a:ext cx="569621" cy="266707"/>
            <a:chOff x="3608388" y="1978654"/>
            <a:chExt cx="838200" cy="392459"/>
          </a:xfrm>
        </p:grpSpPr>
        <p:sp>
          <p:nvSpPr>
            <p:cNvPr id="12" name="Chevron 11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13" name="Chevron 12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14" name="Chevron 13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sp>
        <p:nvSpPr>
          <p:cNvPr id="15" name="TextBox 41"/>
          <p:cNvSpPr txBox="1">
            <a:spLocks noChangeArrowheads="1"/>
          </p:cNvSpPr>
          <p:nvPr/>
        </p:nvSpPr>
        <p:spPr bwMode="auto">
          <a:xfrm>
            <a:off x="3352810" y="1842586"/>
            <a:ext cx="14351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“Proxy” or best fit:</a:t>
            </a:r>
            <a:r>
              <a:rPr lang="en-US" sz="1100" b="1" dirty="0">
                <a:solidFill>
                  <a:srgbClr val="595959"/>
                </a:solidFill>
                <a:ea typeface="ＭＳ Ｐゴシック"/>
                <a:cs typeface="ＭＳ Ｐゴシック"/>
              </a:rPr>
              <a:t/>
            </a:r>
            <a:br>
              <a:rPr lang="en-US" sz="1100" b="1" dirty="0">
                <a:solidFill>
                  <a:srgbClr val="595959"/>
                </a:solidFill>
                <a:ea typeface="ＭＳ Ｐゴシック"/>
                <a:cs typeface="ＭＳ Ｐゴシック"/>
              </a:rPr>
            </a:br>
            <a:r>
              <a:rPr lang="en-US" sz="1100" b="1" dirty="0" smtClean="0">
                <a:solidFill>
                  <a:srgbClr val="8064A2"/>
                </a:solidFill>
                <a:ea typeface="ＭＳ Ｐゴシック"/>
                <a:cs typeface="ＭＳ Ｐゴシック"/>
              </a:rPr>
              <a:t>Women 25-54</a:t>
            </a:r>
          </a:p>
        </p:txBody>
      </p:sp>
      <p:grpSp>
        <p:nvGrpSpPr>
          <p:cNvPr id="16" name="Group 41"/>
          <p:cNvGrpSpPr/>
          <p:nvPr/>
        </p:nvGrpSpPr>
        <p:grpSpPr>
          <a:xfrm>
            <a:off x="4916787" y="2714316"/>
            <a:ext cx="569621" cy="266707"/>
            <a:chOff x="3608388" y="1978654"/>
            <a:chExt cx="838200" cy="392459"/>
          </a:xfrm>
        </p:grpSpPr>
        <p:sp>
          <p:nvSpPr>
            <p:cNvPr id="17" name="Chevron 16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18" name="Chevron 17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19" name="Chevron 18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39678" y="2214770"/>
            <a:ext cx="779958" cy="1138030"/>
          </a:xfrm>
          <a:prstGeom prst="rect">
            <a:avLst/>
          </a:prstGeom>
          <a:noFill/>
        </p:spPr>
      </p:pic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1652836" y="1828800"/>
            <a:ext cx="14351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Claimed / </a:t>
            </a:r>
            <a:b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</a:b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Syndicated</a:t>
            </a: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grpSp>
        <p:nvGrpSpPr>
          <p:cNvPr id="22" name="Group 53"/>
          <p:cNvGrpSpPr/>
          <p:nvPr/>
        </p:nvGrpSpPr>
        <p:grpSpPr>
          <a:xfrm>
            <a:off x="6993483" y="2714316"/>
            <a:ext cx="569621" cy="266707"/>
            <a:chOff x="3608388" y="1978654"/>
            <a:chExt cx="838200" cy="392459"/>
          </a:xfrm>
        </p:grpSpPr>
        <p:sp>
          <p:nvSpPr>
            <p:cNvPr id="23" name="Chevron 22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24" name="Chevron 23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25" name="Chevron 24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sp>
        <p:nvSpPr>
          <p:cNvPr id="26" name="TextBox 41"/>
          <p:cNvSpPr txBox="1">
            <a:spLocks noChangeArrowheads="1"/>
          </p:cNvSpPr>
          <p:nvPr/>
        </p:nvSpPr>
        <p:spPr bwMode="auto">
          <a:xfrm>
            <a:off x="5183913" y="1842580"/>
            <a:ext cx="189345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8064A2"/>
                </a:solidFill>
                <a:ea typeface="ＭＳ Ｐゴシック"/>
                <a:cs typeface="ＭＳ Ｐゴシック"/>
              </a:rPr>
              <a:t>Women 25-54 (GRPs)</a:t>
            </a:r>
            <a:r>
              <a:rPr lang="en-US" sz="1100" b="1" dirty="0">
                <a:solidFill>
                  <a:srgbClr val="595959"/>
                </a:solidFill>
                <a:ea typeface="ＭＳ Ｐゴシック"/>
                <a:cs typeface="ＭＳ Ｐゴシック"/>
              </a:rPr>
              <a:t> </a:t>
            </a:r>
            <a:endParaRPr lang="en-US" sz="1100" b="1" dirty="0" smtClean="0">
              <a:solidFill>
                <a:srgbClr val="595959"/>
              </a:solidFill>
              <a:ea typeface="ＭＳ Ｐゴシック"/>
              <a:cs typeface="ＭＳ Ｐゴシック"/>
            </a:endParaRPr>
          </a:p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Note: ~half of brand volume typically outside the demo</a:t>
            </a:r>
            <a:r>
              <a:rPr lang="en-US" sz="1100" b="1" dirty="0">
                <a:solidFill>
                  <a:srgbClr val="595959"/>
                </a:solidFill>
                <a:ea typeface="ＭＳ Ｐゴシック"/>
                <a:cs typeface="ＭＳ Ｐゴシック"/>
              </a:rPr>
              <a:t/>
            </a:r>
            <a:br>
              <a:rPr lang="en-US" sz="1100" b="1" dirty="0">
                <a:solidFill>
                  <a:srgbClr val="595959"/>
                </a:solidFill>
                <a:ea typeface="ＭＳ Ｐゴシック"/>
                <a:cs typeface="ＭＳ Ｐゴシック"/>
              </a:rPr>
            </a:b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7403155" y="1900312"/>
            <a:ext cx="14351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Improvements vs. last year</a:t>
            </a: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grpSp>
        <p:nvGrpSpPr>
          <p:cNvPr id="31" name="Group 75"/>
          <p:cNvGrpSpPr/>
          <p:nvPr/>
        </p:nvGrpSpPr>
        <p:grpSpPr>
          <a:xfrm>
            <a:off x="3011779" y="5542489"/>
            <a:ext cx="569621" cy="266707"/>
            <a:chOff x="3608388" y="1978654"/>
            <a:chExt cx="838200" cy="392459"/>
          </a:xfrm>
        </p:grpSpPr>
        <p:sp>
          <p:nvSpPr>
            <p:cNvPr id="32" name="Chevron 31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33" name="Chevron 32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34" name="Chevron 33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3382931" y="4584071"/>
            <a:ext cx="161055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Actual Brand/Category Super Consumers</a:t>
            </a: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grpSp>
        <p:nvGrpSpPr>
          <p:cNvPr id="36" name="Group 91"/>
          <p:cNvGrpSpPr/>
          <p:nvPr/>
        </p:nvGrpSpPr>
        <p:grpSpPr>
          <a:xfrm>
            <a:off x="4868233" y="5542489"/>
            <a:ext cx="569621" cy="266707"/>
            <a:chOff x="3608388" y="1978654"/>
            <a:chExt cx="838200" cy="392459"/>
          </a:xfrm>
        </p:grpSpPr>
        <p:sp>
          <p:nvSpPr>
            <p:cNvPr id="37" name="Chevron 36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38" name="Chevron 37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39" name="Chevron 38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88225" y="5163463"/>
            <a:ext cx="894960" cy="995604"/>
          </a:xfrm>
          <a:prstGeom prst="rect">
            <a:avLst/>
          </a:prstGeom>
          <a:noFill/>
        </p:spPr>
      </p:pic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2121357" y="4668703"/>
            <a:ext cx="55878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Actual</a:t>
            </a: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grpSp>
        <p:nvGrpSpPr>
          <p:cNvPr id="42" name="Group 98"/>
          <p:cNvGrpSpPr/>
          <p:nvPr/>
        </p:nvGrpSpPr>
        <p:grpSpPr>
          <a:xfrm>
            <a:off x="6839278" y="5542489"/>
            <a:ext cx="569621" cy="266707"/>
            <a:chOff x="3608388" y="1978654"/>
            <a:chExt cx="838200" cy="392459"/>
          </a:xfrm>
        </p:grpSpPr>
        <p:sp>
          <p:nvSpPr>
            <p:cNvPr id="43" name="Chevron 42"/>
            <p:cNvSpPr/>
            <p:nvPr/>
          </p:nvSpPr>
          <p:spPr bwMode="auto">
            <a:xfrm>
              <a:off x="36083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44" name="Chevron 43"/>
            <p:cNvSpPr/>
            <p:nvPr/>
          </p:nvSpPr>
          <p:spPr bwMode="auto">
            <a:xfrm>
              <a:off x="38369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  <p:sp>
          <p:nvSpPr>
            <p:cNvPr id="45" name="Chevron 44"/>
            <p:cNvSpPr/>
            <p:nvPr/>
          </p:nvSpPr>
          <p:spPr bwMode="auto">
            <a:xfrm>
              <a:off x="4065588" y="1978654"/>
              <a:ext cx="381000" cy="392459"/>
            </a:xfrm>
            <a:prstGeom prst="chevro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buClr>
                  <a:srgbClr val="0082D1"/>
                </a:buClr>
                <a:buFont typeface="Times" charset="0"/>
                <a:buNone/>
                <a:defRPr/>
              </a:pPr>
              <a:endParaRPr lang="en-US" sz="1200" b="1" dirty="0">
                <a:solidFill>
                  <a:srgbClr val="1F497D"/>
                </a:solidFill>
                <a:ea typeface="MS PGothic" pitchFamily="34" charset="-128"/>
              </a:endParaRPr>
            </a:p>
          </p:txBody>
        </p:sp>
      </p:grp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34192" y="5131667"/>
            <a:ext cx="958273" cy="1059207"/>
          </a:xfrm>
          <a:prstGeom prst="rect">
            <a:avLst/>
          </a:prstGeom>
          <a:noFill/>
        </p:spPr>
      </p:pic>
      <p:sp>
        <p:nvSpPr>
          <p:cNvPr id="47" name="TextBox 41"/>
          <p:cNvSpPr txBox="1">
            <a:spLocks noChangeArrowheads="1"/>
          </p:cNvSpPr>
          <p:nvPr/>
        </p:nvSpPr>
        <p:spPr bwMode="auto">
          <a:xfrm>
            <a:off x="5230090" y="4584071"/>
            <a:ext cx="162791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100" b="1" dirty="0" smtClean="0">
                <a:solidFill>
                  <a:srgbClr val="595959"/>
                </a:solidFill>
                <a:ea typeface="ＭＳ Ｐゴシック"/>
                <a:cs typeface="ＭＳ Ｐゴシック"/>
              </a:rPr>
              <a:t>Super Consumer Brand Rating Points (BRPS) </a:t>
            </a:r>
            <a:endParaRPr lang="en-US" sz="1100" b="1" dirty="0" smtClean="0">
              <a:solidFill>
                <a:srgbClr val="8064A2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9" name="TextBox 41"/>
          <p:cNvSpPr txBox="1">
            <a:spLocks noChangeArrowheads="1"/>
          </p:cNvSpPr>
          <p:nvPr/>
        </p:nvSpPr>
        <p:spPr bwMode="auto">
          <a:xfrm>
            <a:off x="7162800" y="4572000"/>
            <a:ext cx="1600200" cy="52322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sz="1400" b="1" dirty="0" smtClean="0">
                <a:solidFill>
                  <a:prstClr val="white"/>
                </a:solidFill>
                <a:ea typeface="ＭＳ Ｐゴシック"/>
                <a:cs typeface="ＭＳ Ｐゴシック"/>
              </a:rPr>
              <a:t>Improved GRPs for Super Consumers</a:t>
            </a:r>
          </a:p>
        </p:txBody>
      </p:sp>
      <p:grpSp>
        <p:nvGrpSpPr>
          <p:cNvPr id="50" name="Group 6"/>
          <p:cNvGrpSpPr/>
          <p:nvPr/>
        </p:nvGrpSpPr>
        <p:grpSpPr>
          <a:xfrm>
            <a:off x="3505200" y="2439838"/>
            <a:ext cx="1225700" cy="798464"/>
            <a:chOff x="1599104" y="2389609"/>
            <a:chExt cx="1527454" cy="995037"/>
          </a:xfrm>
        </p:grpSpPr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599104" y="2389609"/>
              <a:ext cx="465272" cy="995037"/>
            </a:xfrm>
            <a:prstGeom prst="rect">
              <a:avLst/>
            </a:prstGeom>
            <a:noFill/>
          </p:spPr>
        </p:pic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130195" y="2389609"/>
              <a:ext cx="465272" cy="995037"/>
            </a:xfrm>
            <a:prstGeom prst="rect">
              <a:avLst/>
            </a:prstGeom>
            <a:noFill/>
          </p:spPr>
        </p:pic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661286" y="2389609"/>
              <a:ext cx="465272" cy="995037"/>
            </a:xfrm>
            <a:prstGeom prst="rect">
              <a:avLst/>
            </a:prstGeom>
            <a:noFill/>
          </p:spPr>
        </p:pic>
      </p:grpSp>
      <p:grpSp>
        <p:nvGrpSpPr>
          <p:cNvPr id="54" name="Group 8"/>
          <p:cNvGrpSpPr/>
          <p:nvPr/>
        </p:nvGrpSpPr>
        <p:grpSpPr>
          <a:xfrm>
            <a:off x="5511528" y="2572248"/>
            <a:ext cx="1313127" cy="735299"/>
            <a:chOff x="5328432" y="2612882"/>
            <a:chExt cx="1518022" cy="850033"/>
          </a:xfrm>
        </p:grpSpPr>
        <p:grpSp>
          <p:nvGrpSpPr>
            <p:cNvPr id="55" name="Group 7"/>
            <p:cNvGrpSpPr/>
            <p:nvPr/>
          </p:nvGrpSpPr>
          <p:grpSpPr>
            <a:xfrm>
              <a:off x="5328432" y="2612882"/>
              <a:ext cx="1518022" cy="850033"/>
              <a:chOff x="195025" y="1643063"/>
              <a:chExt cx="4896088" cy="2741612"/>
            </a:xfrm>
          </p:grpSpPr>
          <p:sp>
            <p:nvSpPr>
              <p:cNvPr id="58" name="Freeform 57"/>
              <p:cNvSpPr/>
              <p:nvPr/>
            </p:nvSpPr>
            <p:spPr>
              <a:xfrm>
                <a:off x="2349500" y="1643063"/>
                <a:ext cx="2741613" cy="2741612"/>
              </a:xfrm>
              <a:custGeom>
                <a:avLst/>
                <a:gdLst>
                  <a:gd name="connsiteX0" fmla="*/ 0 w 3383280"/>
                  <a:gd name="connsiteY0" fmla="*/ 1691640 h 3383279"/>
                  <a:gd name="connsiteX1" fmla="*/ 1691640 w 3383280"/>
                  <a:gd name="connsiteY1" fmla="*/ 0 h 3383279"/>
                  <a:gd name="connsiteX2" fmla="*/ 3383280 w 3383280"/>
                  <a:gd name="connsiteY2" fmla="*/ 1691640 h 3383279"/>
                  <a:gd name="connsiteX3" fmla="*/ 1691640 w 3383280"/>
                  <a:gd name="connsiteY3" fmla="*/ 3383280 h 3383279"/>
                  <a:gd name="connsiteX4" fmla="*/ 0 w 3383280"/>
                  <a:gd name="connsiteY4" fmla="*/ 1691640 h 3383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3280" h="3383279">
                    <a:moveTo>
                      <a:pt x="0" y="1691640"/>
                    </a:moveTo>
                    <a:cubicBezTo>
                      <a:pt x="0" y="757373"/>
                      <a:pt x="757373" y="0"/>
                      <a:pt x="1691640" y="0"/>
                    </a:cubicBezTo>
                    <a:cubicBezTo>
                      <a:pt x="2625907" y="0"/>
                      <a:pt x="3383280" y="757373"/>
                      <a:pt x="3383280" y="1691640"/>
                    </a:cubicBezTo>
                    <a:cubicBezTo>
                      <a:pt x="3383280" y="2625907"/>
                      <a:pt x="2625907" y="3383280"/>
                      <a:pt x="1691640" y="3383280"/>
                    </a:cubicBezTo>
                    <a:cubicBezTo>
                      <a:pt x="757373" y="3383280"/>
                      <a:pt x="0" y="2625907"/>
                      <a:pt x="0" y="1691640"/>
                    </a:cubicBezTo>
                    <a:close/>
                  </a:path>
                </a:pathLst>
              </a:custGeom>
              <a:solidFill>
                <a:srgbClr val="8064A2">
                  <a:alpha val="70000"/>
                </a:srgbClr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lIns="960121" tIns="398961" rIns="472439" bIns="398961" spcCol="1270" anchor="ctr"/>
              <a:lstStyle/>
              <a:p>
                <a:pPr algn="ctr" defTabSz="28892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65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195025" y="1643063"/>
                <a:ext cx="2741611" cy="2741612"/>
              </a:xfrm>
              <a:custGeom>
                <a:avLst/>
                <a:gdLst>
                  <a:gd name="connsiteX0" fmla="*/ 0 w 3383280"/>
                  <a:gd name="connsiteY0" fmla="*/ 1691640 h 3383279"/>
                  <a:gd name="connsiteX1" fmla="*/ 1691640 w 3383280"/>
                  <a:gd name="connsiteY1" fmla="*/ 0 h 3383279"/>
                  <a:gd name="connsiteX2" fmla="*/ 3383280 w 3383280"/>
                  <a:gd name="connsiteY2" fmla="*/ 1691640 h 3383279"/>
                  <a:gd name="connsiteX3" fmla="*/ 1691640 w 3383280"/>
                  <a:gd name="connsiteY3" fmla="*/ 3383280 h 3383279"/>
                  <a:gd name="connsiteX4" fmla="*/ 0 w 3383280"/>
                  <a:gd name="connsiteY4" fmla="*/ 1691640 h 3383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3280" h="3383279">
                    <a:moveTo>
                      <a:pt x="0" y="1691640"/>
                    </a:moveTo>
                    <a:cubicBezTo>
                      <a:pt x="0" y="757373"/>
                      <a:pt x="757373" y="0"/>
                      <a:pt x="1691640" y="0"/>
                    </a:cubicBezTo>
                    <a:cubicBezTo>
                      <a:pt x="2625907" y="0"/>
                      <a:pt x="3383280" y="757373"/>
                      <a:pt x="3383280" y="1691640"/>
                    </a:cubicBezTo>
                    <a:cubicBezTo>
                      <a:pt x="3383280" y="2625907"/>
                      <a:pt x="2625907" y="3383280"/>
                      <a:pt x="1691640" y="3383280"/>
                    </a:cubicBezTo>
                    <a:cubicBezTo>
                      <a:pt x="757373" y="3383280"/>
                      <a:pt x="0" y="2625907"/>
                      <a:pt x="0" y="1691640"/>
                    </a:cubicBezTo>
                    <a:close/>
                  </a:path>
                </a:pathLst>
              </a:custGeom>
              <a:solidFill>
                <a:srgbClr val="48BBD9">
                  <a:alpha val="7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472440" tIns="398961" rIns="960120" bIns="398961" spcCol="1270" anchor="ctr"/>
              <a:lstStyle/>
              <a:p>
                <a:pPr algn="ctr" defTabSz="28892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65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6" name="Rectangle 36"/>
            <p:cNvSpPr>
              <a:spLocks noChangeArrowheads="1"/>
            </p:cNvSpPr>
            <p:nvPr/>
          </p:nvSpPr>
          <p:spPr bwMode="auto">
            <a:xfrm>
              <a:off x="6116295" y="2817091"/>
              <a:ext cx="708265" cy="426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33450"/>
              <a:r>
                <a:rPr lang="en-US" sz="900" b="1" dirty="0" smtClean="0">
                  <a:solidFill>
                    <a:srgbClr val="FFFFFF"/>
                  </a:solidFill>
                </a:rPr>
                <a:t>DEMO</a:t>
              </a:r>
              <a:endParaRPr lang="en-US" sz="900" b="1" dirty="0">
                <a:solidFill>
                  <a:srgbClr val="FFFFFF"/>
                </a:solidFill>
              </a:endParaRPr>
            </a:p>
            <a:p>
              <a:pPr algn="ctr" defTabSz="933450"/>
              <a:r>
                <a:rPr lang="en-US" sz="900" b="1" dirty="0">
                  <a:solidFill>
                    <a:srgbClr val="FFFFFF"/>
                  </a:solidFill>
                </a:rPr>
                <a:t>VOLUME</a:t>
              </a:r>
            </a:p>
          </p:txBody>
        </p:sp>
        <p:sp>
          <p:nvSpPr>
            <p:cNvPr id="57" name="Rectangle 35"/>
            <p:cNvSpPr>
              <a:spLocks noChangeArrowheads="1"/>
            </p:cNvSpPr>
            <p:nvPr/>
          </p:nvSpPr>
          <p:spPr bwMode="auto">
            <a:xfrm>
              <a:off x="5407677" y="2805546"/>
              <a:ext cx="708265" cy="426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33450"/>
              <a:r>
                <a:rPr lang="en-US" sz="900" b="1" dirty="0">
                  <a:solidFill>
                    <a:srgbClr val="FFFFFF"/>
                  </a:solidFill>
                </a:rPr>
                <a:t>BRAND</a:t>
              </a:r>
            </a:p>
            <a:p>
              <a:pPr algn="ctr" defTabSz="933450"/>
              <a:r>
                <a:rPr lang="en-US" sz="900" b="1" dirty="0" smtClean="0">
                  <a:solidFill>
                    <a:srgbClr val="FFFFFF"/>
                  </a:solidFill>
                </a:rPr>
                <a:t>VOLUME</a:t>
              </a:r>
              <a:endParaRPr lang="en-US" sz="9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19560" y="5099593"/>
            <a:ext cx="737296" cy="979931"/>
          </a:xfrm>
          <a:prstGeom prst="rect">
            <a:avLst/>
          </a:prstGeom>
          <a:noFill/>
        </p:spPr>
      </p:pic>
      <p:pic>
        <p:nvPicPr>
          <p:cNvPr id="61" name="Picture 60" descr="ShoppingCart_With Money_Green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0960" y="5235254"/>
            <a:ext cx="965200" cy="983943"/>
          </a:xfrm>
          <a:prstGeom prst="rect">
            <a:avLst/>
          </a:prstGeom>
        </p:spPr>
      </p:pic>
      <p:grpSp>
        <p:nvGrpSpPr>
          <p:cNvPr id="62" name="Group 61"/>
          <p:cNvGrpSpPr/>
          <p:nvPr/>
        </p:nvGrpSpPr>
        <p:grpSpPr>
          <a:xfrm>
            <a:off x="7391400" y="2326700"/>
            <a:ext cx="1447383" cy="949900"/>
            <a:chOff x="7460770" y="2895927"/>
            <a:chExt cx="1447383" cy="949900"/>
          </a:xfrm>
        </p:grpSpPr>
        <p:sp>
          <p:nvSpPr>
            <p:cNvPr id="63" name="TextBox 62"/>
            <p:cNvSpPr txBox="1"/>
            <p:nvPr/>
          </p:nvSpPr>
          <p:spPr>
            <a:xfrm>
              <a:off x="7769188" y="2895927"/>
              <a:ext cx="355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48BBD9"/>
                  </a:solidFill>
                </a:rPr>
                <a:t>+</a:t>
              </a:r>
              <a:endParaRPr lang="en-US" sz="3200" b="1" dirty="0">
                <a:solidFill>
                  <a:srgbClr val="48BBD9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213863" y="2939862"/>
              <a:ext cx="355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48BBD9"/>
                  </a:solidFill>
                </a:rPr>
                <a:t>-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988864" y="2964576"/>
              <a:ext cx="355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48BBD9"/>
                  </a:solidFill>
                </a:rPr>
                <a:t>/</a:t>
              </a:r>
              <a:endParaRPr lang="en-US" sz="3200" b="1" dirty="0">
                <a:solidFill>
                  <a:srgbClr val="48BBD9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460770" y="3476495"/>
              <a:ext cx="1447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48BBD9"/>
                  </a:solidFill>
                </a:rPr>
                <a:t>vs. last year</a:t>
              </a:r>
              <a:endParaRPr lang="en-US" b="1" dirty="0">
                <a:solidFill>
                  <a:srgbClr val="48BBD9"/>
                </a:solidFill>
              </a:endParaRPr>
            </a:p>
          </p:txBody>
        </p:sp>
      </p:grpSp>
      <p:sp>
        <p:nvSpPr>
          <p:cNvPr id="67" name="TextBox 39"/>
          <p:cNvSpPr txBox="1">
            <a:spLocks noChangeArrowheads="1"/>
          </p:cNvSpPr>
          <p:nvPr/>
        </p:nvSpPr>
        <p:spPr bwMode="auto">
          <a:xfrm>
            <a:off x="3565553" y="3733800"/>
            <a:ext cx="1077539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MEDIA</a:t>
            </a:r>
            <a:b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</a:b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PRIORITY</a:t>
            </a:r>
            <a:endParaRPr lang="en-US" b="1" i="1" dirty="0">
              <a:solidFill>
                <a:schemeClr val="accent3"/>
              </a:solidFill>
              <a:ea typeface="ＭＳ Ｐゴシック"/>
              <a:cs typeface="ＭＳ Ｐゴシック"/>
            </a:endParaRPr>
          </a:p>
        </p:txBody>
      </p:sp>
      <p:sp>
        <p:nvSpPr>
          <p:cNvPr id="68" name="TextBox 39"/>
          <p:cNvSpPr txBox="1">
            <a:spLocks noChangeArrowheads="1"/>
          </p:cNvSpPr>
          <p:nvPr/>
        </p:nvSpPr>
        <p:spPr bwMode="auto">
          <a:xfrm>
            <a:off x="1559603" y="3733800"/>
            <a:ext cx="121212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PURCHASE</a:t>
            </a:r>
            <a:b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</a:b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BEHAVIOR</a:t>
            </a:r>
            <a:endParaRPr lang="en-US" b="1" i="1" dirty="0">
              <a:solidFill>
                <a:schemeClr val="accent3"/>
              </a:solidFill>
              <a:ea typeface="ＭＳ Ｐゴシック"/>
              <a:cs typeface="ＭＳ Ｐゴシック"/>
            </a:endParaRPr>
          </a:p>
        </p:txBody>
      </p:sp>
      <p:sp>
        <p:nvSpPr>
          <p:cNvPr id="69" name="TextBox 39"/>
          <p:cNvSpPr txBox="1">
            <a:spLocks noChangeArrowheads="1"/>
          </p:cNvSpPr>
          <p:nvPr/>
        </p:nvSpPr>
        <p:spPr bwMode="auto">
          <a:xfrm>
            <a:off x="5715632" y="3733800"/>
            <a:ext cx="923651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MEDIA</a:t>
            </a:r>
            <a:b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</a:b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METRIC</a:t>
            </a:r>
            <a:endParaRPr lang="en-US" b="1" i="1" dirty="0">
              <a:solidFill>
                <a:schemeClr val="accent3"/>
              </a:solidFill>
              <a:ea typeface="ＭＳ Ｐゴシック"/>
              <a:cs typeface="ＭＳ Ｐゴシック"/>
            </a:endParaRPr>
          </a:p>
        </p:txBody>
      </p:sp>
      <p:sp>
        <p:nvSpPr>
          <p:cNvPr id="70" name="TextBox 39"/>
          <p:cNvSpPr txBox="1">
            <a:spLocks noChangeArrowheads="1"/>
          </p:cNvSpPr>
          <p:nvPr/>
        </p:nvSpPr>
        <p:spPr bwMode="auto">
          <a:xfrm>
            <a:off x="7557695" y="3733800"/>
            <a:ext cx="1007969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>
            <a:spAutoFit/>
          </a:bodyPr>
          <a:lstStyle/>
          <a:p>
            <a:pPr algn="ctr" defTabSz="457200">
              <a:spcAft>
                <a:spcPts val="600"/>
              </a:spcAft>
            </a:pP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SUCCESS</a:t>
            </a:r>
            <a:b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</a:br>
            <a:r>
              <a:rPr lang="en-US" b="1" i="1" dirty="0" smtClean="0">
                <a:solidFill>
                  <a:schemeClr val="accent3"/>
                </a:solidFill>
                <a:ea typeface="ＭＳ Ｐゴシック"/>
                <a:cs typeface="ＭＳ Ｐゴシック"/>
              </a:rPr>
              <a:t>METRIC</a:t>
            </a:r>
            <a:endParaRPr lang="en-US" b="1" i="1" dirty="0">
              <a:solidFill>
                <a:schemeClr val="accent3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266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85800"/>
            <a:ext cx="8930640" cy="571500"/>
          </a:xfrm>
        </p:spPr>
        <p:txBody>
          <a:bodyPr/>
          <a:lstStyle/>
          <a:p>
            <a:r>
              <a:rPr lang="en-US" dirty="0" smtClean="0"/>
              <a:t>Nielsen catalina solutions provided key data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594360" y="6400800"/>
            <a:ext cx="8168640" cy="365760"/>
          </a:xfrm>
        </p:spPr>
        <p:txBody>
          <a:bodyPr/>
          <a:lstStyle/>
          <a:p>
            <a:r>
              <a:rPr lang="en-US" dirty="0" smtClean="0"/>
              <a:t>Source: Nielsen Catalina Solutions; TCG Analysis</a:t>
            </a:r>
          </a:p>
          <a:p>
            <a:r>
              <a:rPr lang="en-US" dirty="0" smtClean="0">
                <a:solidFill>
                  <a:srgbClr val="5F5F5F"/>
                </a:solidFill>
              </a:rPr>
              <a:t>C:\Users\kohner01\AppData\Local\Microsoft\Windows\Temporary Internet Files\Content.Outlook\HBIRBNVT\Velveeta Qualitative Insights (DRAFT 5-21).pptx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86362" y="3123689"/>
            <a:ext cx="2560320" cy="106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4150" algn="ctr">
              <a:buClr>
                <a:srgbClr val="0082D1"/>
              </a:buClr>
              <a:buFont typeface="Times"/>
              <a:buNone/>
            </a:pPr>
            <a:r>
              <a:rPr lang="en-US" sz="1600" b="1" dirty="0" smtClean="0">
                <a:solidFill>
                  <a:srgbClr val="595959"/>
                </a:solidFill>
              </a:rPr>
              <a:t>% </a:t>
            </a:r>
            <a:r>
              <a:rPr lang="en-US" sz="1600" b="1" dirty="0">
                <a:solidFill>
                  <a:srgbClr val="595959"/>
                </a:solidFill>
              </a:rPr>
              <a:t>of </a:t>
            </a:r>
            <a:r>
              <a:rPr lang="en-US" sz="1600" b="1" dirty="0" smtClean="0">
                <a:solidFill>
                  <a:srgbClr val="595959"/>
                </a:solidFill>
              </a:rPr>
              <a:t>HH</a:t>
            </a:r>
            <a:br>
              <a:rPr lang="en-US" sz="1600" b="1" dirty="0" smtClean="0">
                <a:solidFill>
                  <a:srgbClr val="595959"/>
                </a:solidFill>
              </a:rPr>
            </a:br>
            <a:r>
              <a:rPr lang="en-US" sz="1400" dirty="0" smtClean="0">
                <a:solidFill>
                  <a:srgbClr val="595959"/>
                </a:solidFill>
              </a:rPr>
              <a:t>a program</a:t>
            </a:r>
            <a:br>
              <a:rPr lang="en-US" sz="1400" dirty="0" smtClean="0">
                <a:solidFill>
                  <a:srgbClr val="595959"/>
                </a:solidFill>
              </a:rPr>
            </a:br>
            <a:r>
              <a:rPr lang="en-US" sz="1400" dirty="0" smtClean="0">
                <a:solidFill>
                  <a:srgbClr val="595959"/>
                </a:solidFill>
              </a:rPr>
              <a:t>or channel reaches</a:t>
            </a:r>
            <a:endParaRPr lang="en-US" sz="1400" dirty="0">
              <a:solidFill>
                <a:srgbClr val="595959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52122" y="2178729"/>
            <a:ext cx="1828800" cy="822960"/>
          </a:xfrm>
          <a:prstGeom prst="rect">
            <a:avLst/>
          </a:prstGeom>
          <a:solidFill>
            <a:srgbClr val="8DC6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txBody>
          <a:bodyPr anchor="ctr"/>
          <a:lstStyle/>
          <a:p>
            <a:pPr algn="ctr">
              <a:buClr>
                <a:srgbClr val="0082D1"/>
              </a:buClr>
              <a:buFont typeface="Times" charset="0"/>
              <a:buNone/>
              <a:defRPr/>
            </a:pPr>
            <a:r>
              <a:rPr lang="en-US" sz="1600" b="1" dirty="0" smtClean="0">
                <a:solidFill>
                  <a:prstClr val="white"/>
                </a:solidFill>
              </a:rPr>
              <a:t>1.0  Base Rating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63060" y="2178729"/>
            <a:ext cx="1828800" cy="822960"/>
          </a:xfrm>
          <a:prstGeom prst="rect">
            <a:avLst/>
          </a:prstGeom>
          <a:solidFill>
            <a:srgbClr val="8DC6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txBody>
          <a:bodyPr anchor="ctr"/>
          <a:lstStyle/>
          <a:p>
            <a:pPr algn="ctr">
              <a:buClr>
                <a:srgbClr val="0082D1"/>
              </a:buClr>
              <a:buFont typeface="Times" charset="0"/>
              <a:buNone/>
              <a:defRPr/>
            </a:pPr>
            <a:r>
              <a:rPr lang="en-US" sz="1600" b="1" dirty="0" smtClean="0">
                <a:solidFill>
                  <a:prstClr val="white"/>
                </a:solidFill>
              </a:rPr>
              <a:t>1.5 </a:t>
            </a:r>
          </a:p>
          <a:p>
            <a:pPr algn="ctr">
              <a:buClr>
                <a:srgbClr val="0082D1"/>
              </a:buClr>
              <a:buFont typeface="Times" charset="0"/>
              <a:buNone/>
              <a:defRPr/>
            </a:pPr>
            <a:r>
              <a:rPr lang="en-US" sz="1600" b="1" dirty="0" smtClean="0">
                <a:solidFill>
                  <a:prstClr val="white"/>
                </a:solidFill>
              </a:rPr>
              <a:t>Super Consumer Rating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897300" y="3123689"/>
            <a:ext cx="2560320" cy="97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ctr">
              <a:buClr>
                <a:srgbClr val="0082D1"/>
              </a:buClr>
            </a:pPr>
            <a:r>
              <a:rPr lang="en-US" sz="1600" b="1" dirty="0" smtClean="0">
                <a:solidFill>
                  <a:srgbClr val="595959"/>
                </a:solidFill>
              </a:rPr>
              <a:t>% of a brand’s </a:t>
            </a:r>
            <a:br>
              <a:rPr lang="en-US" sz="1600" b="1" dirty="0" smtClean="0">
                <a:solidFill>
                  <a:srgbClr val="595959"/>
                </a:solidFill>
              </a:rPr>
            </a:br>
            <a:r>
              <a:rPr lang="en-US" sz="1600" b="1" dirty="0" smtClean="0">
                <a:solidFill>
                  <a:srgbClr val="595959"/>
                </a:solidFill>
              </a:rPr>
              <a:t>Super Consumers </a:t>
            </a:r>
            <a:br>
              <a:rPr lang="en-US" sz="1600" b="1" dirty="0" smtClean="0">
                <a:solidFill>
                  <a:srgbClr val="595959"/>
                </a:solidFill>
              </a:rPr>
            </a:br>
            <a:r>
              <a:rPr lang="en-US" sz="1400" dirty="0" smtClean="0">
                <a:solidFill>
                  <a:srgbClr val="595959"/>
                </a:solidFill>
              </a:rPr>
              <a:t>the program/channel reaches</a:t>
            </a:r>
            <a:endParaRPr lang="en-US" sz="1400" dirty="0">
              <a:solidFill>
                <a:srgbClr val="595959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395031" y="2186819"/>
            <a:ext cx="1828800" cy="822960"/>
          </a:xfrm>
          <a:prstGeom prst="rect">
            <a:avLst/>
          </a:prstGeom>
          <a:solidFill>
            <a:srgbClr val="8DC6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0005" dist="20320" dir="5400000" algn="tl" rotWithShape="0">
              <a:prstClr val="black">
                <a:alpha val="38000"/>
              </a:prstClr>
            </a:outerShdw>
          </a:effectLst>
        </p:spPr>
        <p:txBody>
          <a:bodyPr anchor="ctr"/>
          <a:lstStyle/>
          <a:p>
            <a:pPr algn="ctr">
              <a:buClr>
                <a:srgbClr val="0082D1"/>
              </a:buClr>
              <a:buFont typeface="Times" charset="0"/>
              <a:buNone/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1.5/1.0 = 150  </a:t>
            </a:r>
            <a:r>
              <a:rPr lang="en-US" sz="1600" b="1" dirty="0" smtClean="0">
                <a:solidFill>
                  <a:prstClr val="white"/>
                </a:solidFill>
              </a:rPr>
              <a:t>Super Consumer Index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916434" y="3110041"/>
            <a:ext cx="2770366" cy="1080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indent="-184150" algn="ctr">
              <a:buClr>
                <a:srgbClr val="0082D1"/>
              </a:buClr>
              <a:buFont typeface="Times"/>
              <a:buNone/>
            </a:pPr>
            <a:r>
              <a:rPr lang="en-US" sz="1600" b="1" dirty="0" smtClean="0">
                <a:solidFill>
                  <a:srgbClr val="595959"/>
                </a:solidFill>
              </a:rPr>
              <a:t>Concentration of brand </a:t>
            </a:r>
          </a:p>
          <a:p>
            <a:pPr marL="0" lvl="1" indent="-184150" algn="ctr">
              <a:buClr>
                <a:srgbClr val="0082D1"/>
              </a:buClr>
              <a:buFont typeface="Times"/>
              <a:buNone/>
            </a:pPr>
            <a:r>
              <a:rPr lang="en-US" sz="1600" b="1" dirty="0" smtClean="0">
                <a:solidFill>
                  <a:srgbClr val="595959"/>
                </a:solidFill>
              </a:rPr>
              <a:t>Super Consumers…</a:t>
            </a:r>
            <a:endParaRPr lang="en-US" sz="1400" dirty="0">
              <a:solidFill>
                <a:srgbClr val="595959"/>
              </a:solidFill>
            </a:endParaRPr>
          </a:p>
          <a:p>
            <a:pPr marL="0" lvl="1" indent="-184150" algn="ctr">
              <a:buClr>
                <a:srgbClr val="0082D1"/>
              </a:buClr>
              <a:buFont typeface="Times"/>
              <a:buNone/>
            </a:pPr>
            <a:r>
              <a:rPr lang="en-US" sz="1400" dirty="0" smtClean="0">
                <a:solidFill>
                  <a:srgbClr val="595959"/>
                </a:solidFill>
              </a:rPr>
              <a:t>Identifies the best fishing ponds to reach the most profitable buyers</a:t>
            </a:r>
            <a:endParaRPr lang="en-US" sz="1600" dirty="0" smtClean="0">
              <a:solidFill>
                <a:srgbClr val="595959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762000" y="4259808"/>
            <a:ext cx="2194560" cy="38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Clr>
                <a:srgbClr val="0082D1"/>
              </a:buClr>
              <a:buFont typeface="Times"/>
              <a:buNone/>
            </a:pPr>
            <a:r>
              <a:rPr lang="en-US" sz="1400" i="1" dirty="0" smtClean="0">
                <a:solidFill>
                  <a:srgbClr val="5F5F5F"/>
                </a:solidFill>
              </a:rPr>
              <a:t>Example:</a:t>
            </a:r>
            <a:endParaRPr lang="en-US" sz="1400" i="1" dirty="0">
              <a:solidFill>
                <a:srgbClr val="5F5F5F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080180" y="1524000"/>
            <a:ext cx="2194560" cy="38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0082D1"/>
              </a:buClr>
              <a:buFont typeface="Times"/>
              <a:buNone/>
            </a:pPr>
            <a:r>
              <a:rPr lang="en-US" dirty="0" smtClean="0">
                <a:solidFill>
                  <a:srgbClr val="5F5F5F"/>
                </a:solidFill>
              </a:rPr>
              <a:t>WHAT IS A SUPER CONSUMER RATING?</a:t>
            </a:r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6212151" y="1532090"/>
            <a:ext cx="2194560" cy="38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0082D1"/>
              </a:buClr>
              <a:buFont typeface="Times"/>
              <a:buNone/>
            </a:pPr>
            <a:r>
              <a:rPr lang="en-US" dirty="0" smtClean="0">
                <a:solidFill>
                  <a:srgbClr val="5F5F5F"/>
                </a:solidFill>
              </a:rPr>
              <a:t>WHAT IS A SUPER CONSUMER  INDEX?</a:t>
            </a:r>
            <a:endParaRPr lang="en-US" dirty="0">
              <a:solidFill>
                <a:srgbClr val="5F5F5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868680" y="2007726"/>
            <a:ext cx="42976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56960" y="2018593"/>
            <a:ext cx="23774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4477497" y="2572497"/>
            <a:ext cx="2514600" cy="417606"/>
          </a:xfrm>
          <a:prstGeom prst="triangle">
            <a:avLst/>
          </a:prstGeom>
          <a:solidFill>
            <a:schemeClr val="accent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685800" y="1658121"/>
            <a:ext cx="2194560" cy="38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0082D1"/>
              </a:buClr>
              <a:buFont typeface="Times"/>
              <a:buNone/>
            </a:pPr>
            <a:r>
              <a:rPr lang="en-US" dirty="0" smtClean="0">
                <a:solidFill>
                  <a:srgbClr val="5F5F5F"/>
                </a:solidFill>
              </a:rPr>
              <a:t>WHAT IS A RATING?</a:t>
            </a:r>
            <a:endParaRPr lang="en-US" dirty="0">
              <a:solidFill>
                <a:srgbClr val="5F5F5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838200" y="4267200"/>
            <a:ext cx="76809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4572000"/>
            <a:ext cx="769937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01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8761027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2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latin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…to identify optimization opportunities …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 smtClean="0"/>
              <a:t>Note: 	CPP is projected by averaging GRPs and spend across all cable advertising spend during the time period; </a:t>
            </a:r>
          </a:p>
          <a:p>
            <a:r>
              <a:rPr lang="en-US" dirty="0" smtClean="0"/>
              <a:t>Source: 	Nielsen Catalina Solutions; TCG Analysis</a:t>
            </a:r>
          </a:p>
        </p:txBody>
      </p:sp>
      <p:sp>
        <p:nvSpPr>
          <p:cNvPr id="28" name="Text Box 68"/>
          <p:cNvSpPr txBox="1">
            <a:spLocks noChangeArrowheads="1"/>
          </p:cNvSpPr>
          <p:nvPr/>
        </p:nvSpPr>
        <p:spPr bwMode="gray">
          <a:xfrm>
            <a:off x="982580" y="1504950"/>
            <a:ext cx="7291327" cy="59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425" tIns="48425" rIns="48425" bIns="48425">
            <a:spAutoFit/>
          </a:bodyPr>
          <a:lstStyle>
            <a:defPPr>
              <a:defRPr lang="en-US"/>
            </a:defPPr>
            <a:lvl1pPr algn="ctr" eaLnBrk="0" hangingPunct="0">
              <a:lnSpc>
                <a:spcPct val="85000"/>
              </a:lnSpc>
              <a:spcBef>
                <a:spcPct val="35000"/>
              </a:spcBef>
              <a:defRPr b="1"/>
            </a:lvl1pPr>
          </a:lstStyle>
          <a:p>
            <a:pPr defTabSz="914237">
              <a:lnSpc>
                <a:spcPct val="100000"/>
              </a:lnSpc>
              <a:spcBef>
                <a:spcPts val="0"/>
              </a:spcBef>
            </a:pPr>
            <a:r>
              <a:rPr lang="en-US" sz="1600" u="sng" dirty="0" smtClean="0">
                <a:solidFill>
                  <a:srgbClr val="5F5F5F"/>
                </a:solidFill>
                <a:latin typeface="Calibri"/>
              </a:rPr>
              <a:t>CPG BRAND A</a:t>
            </a:r>
            <a:r>
              <a:rPr lang="en-US" sz="1600" dirty="0" smtClean="0">
                <a:solidFill>
                  <a:srgbClr val="5F5F5F"/>
                </a:solidFill>
                <a:latin typeface="Calibri"/>
              </a:rPr>
              <a:t> - Super </a:t>
            </a:r>
            <a:r>
              <a:rPr lang="en-US" sz="1600" dirty="0">
                <a:solidFill>
                  <a:srgbClr val="5F5F5F"/>
                </a:solidFill>
                <a:latin typeface="Calibri"/>
              </a:rPr>
              <a:t>Consumer Index </a:t>
            </a:r>
            <a:r>
              <a:rPr lang="en-US" sz="1600" dirty="0" smtClean="0">
                <a:solidFill>
                  <a:srgbClr val="5F5F5F"/>
                </a:solidFill>
                <a:latin typeface="Calibri"/>
              </a:rPr>
              <a:t>and CPP by Channel </a:t>
            </a:r>
            <a:endParaRPr lang="en-US" sz="1600" dirty="0">
              <a:solidFill>
                <a:srgbClr val="5F5F5F"/>
              </a:solidFill>
              <a:latin typeface="Calibri"/>
            </a:endParaRPr>
          </a:p>
          <a:p>
            <a:pPr defTabSz="914237"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rgbClr val="5F5F5F"/>
                </a:solidFill>
                <a:latin typeface="Calibri"/>
              </a:rPr>
              <a:t>(CPP </a:t>
            </a:r>
            <a:r>
              <a:rPr lang="en-US" sz="1600" b="0" dirty="0" smtClean="0">
                <a:solidFill>
                  <a:srgbClr val="5F5F5F"/>
                </a:solidFill>
                <a:latin typeface="Calibri"/>
              </a:rPr>
              <a:t>$000; Super Consumer Index = SC Rating/Base Rating)</a:t>
            </a:r>
            <a:endParaRPr lang="en-US" sz="1600" b="0" dirty="0">
              <a:solidFill>
                <a:srgbClr val="5F5F5F"/>
              </a:solidFill>
              <a:latin typeface="Calibri"/>
            </a:endParaRPr>
          </a:p>
        </p:txBody>
      </p:sp>
      <p:pic>
        <p:nvPicPr>
          <p:cNvPr id="107538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2259013"/>
            <a:ext cx="7566025" cy="391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07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952500"/>
            <a:ext cx="8397240" cy="571500"/>
          </a:xfrm>
        </p:spPr>
        <p:txBody>
          <a:bodyPr/>
          <a:lstStyle/>
          <a:p>
            <a:r>
              <a:rPr lang="en-US" sz="2800" dirty="0" smtClean="0"/>
              <a:t>…and improve reach and resonance with a brand’s most profitable consumers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 smtClean="0"/>
              <a:t>Source: Crown Media</a:t>
            </a:r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00977"/>
            <a:ext cx="4973261" cy="27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"/>
          <a:stretch/>
        </p:blipFill>
        <p:spPr bwMode="auto">
          <a:xfrm>
            <a:off x="3429000" y="3766194"/>
            <a:ext cx="5105400" cy="278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8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080" y="3468907"/>
            <a:ext cx="6153150" cy="12191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633989"/>
            <a:ext cx="8165593" cy="571500"/>
          </a:xfrm>
        </p:spPr>
        <p:txBody>
          <a:bodyPr/>
          <a:lstStyle/>
          <a:p>
            <a:r>
              <a:rPr lang="en-US" dirty="0" smtClean="0"/>
              <a:t>Poll #3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346537"/>
            <a:ext cx="8526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What case studies are you most interested in next?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9600" y="2042041"/>
            <a:ext cx="7445804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endParaRPr lang="en-US" sz="8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Marketing to Super Consumers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Innovating with Super Consumers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Digital strategy with Super Consumers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Retail/Sales/Local strategy with Super Consumers</a:t>
            </a:r>
          </a:p>
          <a:p>
            <a:pPr>
              <a:buClr>
                <a:srgbClr val="0070C0"/>
              </a:buClr>
              <a:buSzPct val="130000"/>
            </a:pPr>
            <a:endParaRPr lang="en-US" sz="2400" dirty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Vertical specific SC cases (e.g., media, financial services)</a:t>
            </a:r>
          </a:p>
          <a:p>
            <a:pPr>
              <a:buClr>
                <a:srgbClr val="0070C0"/>
              </a:buClr>
              <a:buSzPct val="130000"/>
            </a:pPr>
            <a:endParaRPr lang="en-US" sz="2400" dirty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Integrated business planning tools for Super Consumers</a:t>
            </a:r>
          </a:p>
          <a:p>
            <a:pPr>
              <a:buClr>
                <a:srgbClr val="0070C0"/>
              </a:buClr>
              <a:buSzPct val="130000"/>
            </a:pP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7834382" y="2233265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833075" y="2987191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833075" y="5928241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833075" y="376077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833075" y="4443065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7833075" y="5205065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033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5633"/>
            <a:ext cx="8166672" cy="571500"/>
          </a:xfrm>
        </p:spPr>
        <p:txBody>
          <a:bodyPr/>
          <a:lstStyle/>
          <a:p>
            <a:r>
              <a:rPr lang="en-US" sz="2800" dirty="0" smtClean="0"/>
              <a:t>Stay part of the Conversation!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636154" y="3089970"/>
            <a:ext cx="64110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cs typeface="Calibri" pitchFamily="34" charset="0"/>
              </a:rPr>
              <a:t>We’ll register you as part of our Super Consumer Circle</a:t>
            </a:r>
            <a:r>
              <a:rPr lang="en-US" sz="2000" b="1" dirty="0">
                <a:cs typeface="Calibri" pitchFamily="34" charset="0"/>
              </a:rPr>
              <a:t> </a:t>
            </a:r>
            <a:r>
              <a:rPr lang="en-US" sz="2000" b="1" dirty="0" smtClean="0">
                <a:cs typeface="Calibri" pitchFamily="34" charset="0"/>
              </a:rPr>
              <a:t>by emailing us at </a:t>
            </a:r>
            <a:r>
              <a:rPr lang="en-US" sz="2000" u="sng" dirty="0" smtClean="0">
                <a:solidFill>
                  <a:schemeClr val="accent1"/>
                </a:solidFill>
                <a:cs typeface="Calibri" pitchFamily="34" charset="0"/>
              </a:rPr>
              <a:t>superconsumers@thecambridgegroup.com</a:t>
            </a:r>
            <a:endParaRPr lang="en-US" sz="2000" b="1" dirty="0" smtClean="0">
              <a:cs typeface="Calibri" pitchFamily="34" charset="0"/>
            </a:endParaRPr>
          </a:p>
          <a:p>
            <a:endParaRPr lang="en-US" sz="2000" b="1" dirty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Be among the first </a:t>
            </a:r>
            <a:r>
              <a:rPr lang="en-US" sz="2000" dirty="0" smtClean="0">
                <a:cs typeface="Calibri" pitchFamily="34" charset="0"/>
              </a:rPr>
              <a:t>to see the latest in research, trends and RESULTS that are being realizing with Super Consumers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2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Gain easy access </a:t>
            </a:r>
            <a:r>
              <a:rPr lang="en-US" sz="2000" dirty="0" smtClean="0">
                <a:cs typeface="Calibri" pitchFamily="34" charset="0"/>
              </a:rPr>
              <a:t>to the next 2-3 Harvard Business Review blogs, articles and potential books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12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Engage</a:t>
            </a:r>
            <a:r>
              <a:rPr lang="en-US" sz="2000" b="1" dirty="0" smtClean="0">
                <a:solidFill>
                  <a:srgbClr val="8DC63F"/>
                </a:solidFill>
                <a:cs typeface="Calibri" pitchFamily="34" charset="0"/>
              </a:rPr>
              <a:t> </a:t>
            </a:r>
            <a:r>
              <a:rPr lang="en-US" sz="2000" dirty="0">
                <a:cs typeface="Calibri" pitchFamily="34" charset="0"/>
              </a:rPr>
              <a:t>with our Super Consumer thought leaders </a:t>
            </a:r>
            <a:r>
              <a:rPr lang="en-US" sz="2000" dirty="0" smtClean="0">
                <a:cs typeface="Calibri" pitchFamily="34" charset="0"/>
              </a:rPr>
              <a:t>to </a:t>
            </a:r>
            <a:br>
              <a:rPr lang="en-US" sz="2000" dirty="0" smtClean="0">
                <a:cs typeface="Calibri" pitchFamily="34" charset="0"/>
              </a:rPr>
            </a:b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ask questions</a:t>
            </a:r>
            <a:r>
              <a:rPr lang="en-US" sz="2000" dirty="0" smtClean="0">
                <a:cs typeface="Calibri" pitchFamily="34" charset="0"/>
              </a:rPr>
              <a:t> and </a:t>
            </a: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make suggestions </a:t>
            </a:r>
            <a:r>
              <a:rPr lang="en-US" sz="2000" dirty="0" smtClean="0">
                <a:cs typeface="Calibri" pitchFamily="34" charset="0"/>
              </a:rPr>
              <a:t>for improvements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27083"/>
            <a:ext cx="1346326" cy="17423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6155" y="1432034"/>
            <a:ext cx="46978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Read our latest thinking in Harvard Business Review, </a:t>
            </a:r>
            <a:r>
              <a:rPr lang="en-US" sz="2000" dirty="0" smtClean="0">
                <a:cs typeface="Calibri" pitchFamily="34" charset="0"/>
              </a:rPr>
              <a:t>the article entitled  “Make Your Best Customers Even Better” in the March 2014 edition</a:t>
            </a:r>
          </a:p>
        </p:txBody>
      </p:sp>
    </p:spTree>
    <p:extLst>
      <p:ext uri="{BB962C8B-B14F-4D97-AF65-F5344CB8AC3E}">
        <p14:creationId xmlns:p14="http://schemas.microsoft.com/office/powerpoint/2010/main" val="371092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93725" y="676275"/>
            <a:ext cx="8167688" cy="5715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en-US" cap="none" dirty="0" smtClean="0"/>
              <a:t>Q &amp; A</a:t>
            </a:r>
          </a:p>
        </p:txBody>
      </p:sp>
      <p:sp>
        <p:nvSpPr>
          <p:cNvPr id="2" name="Title 3"/>
          <p:cNvSpPr>
            <a:spLocks/>
          </p:cNvSpPr>
          <p:nvPr/>
        </p:nvSpPr>
        <p:spPr bwMode="auto">
          <a:xfrm>
            <a:off x="601663" y="1417638"/>
            <a:ext cx="522605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b"/>
          <a:lstStyle/>
          <a:p>
            <a:pPr defTabSz="457200"/>
            <a:r>
              <a:rPr lang="en-US" sz="3000" dirty="0">
                <a:solidFill>
                  <a:srgbClr val="009DD9"/>
                </a:solidFill>
                <a:latin typeface="Calibri" pitchFamily="34" charset="0"/>
              </a:rPr>
              <a:t>THANK YOU FOR </a:t>
            </a:r>
            <a:r>
              <a:rPr lang="en-US" sz="3000" dirty="0" smtClean="0">
                <a:solidFill>
                  <a:srgbClr val="009DD9"/>
                </a:solidFill>
                <a:latin typeface="Calibri" pitchFamily="34" charset="0"/>
              </a:rPr>
              <a:t>JOINING US</a:t>
            </a:r>
            <a:endParaRPr lang="en-US" sz="3000" dirty="0">
              <a:solidFill>
                <a:srgbClr val="009DD9"/>
              </a:solidFill>
              <a:latin typeface="Calibri" pitchFamily="34" charset="0"/>
            </a:endParaRPr>
          </a:p>
        </p:txBody>
      </p:sp>
      <p:sp>
        <p:nvSpPr>
          <p:cNvPr id="24" name="Content Placeholder 23"/>
          <p:cNvSpPr>
            <a:spLocks noGrp="1"/>
          </p:cNvSpPr>
          <p:nvPr/>
        </p:nvSpPr>
        <p:spPr>
          <a:xfrm>
            <a:off x="688975" y="2209800"/>
            <a:ext cx="7332663" cy="4079875"/>
          </a:xfrm>
          <a:prstGeom prst="rect">
            <a:avLst/>
          </a:prstGeom>
        </p:spPr>
        <p:txBody>
          <a:bodyPr/>
          <a:lstStyle/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r>
              <a:rPr lang="en-US" sz="2000" dirty="0">
                <a:solidFill>
                  <a:srgbClr val="707276"/>
                </a:solidFill>
                <a:latin typeface="Calibri" pitchFamily="34" charset="0"/>
              </a:rPr>
              <a:t>If you have follow-up questions or want more information, please contact your Nielsen Professional Services rep </a:t>
            </a: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If you are not a current Nielsen client, please contact us</a:t>
            </a: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Phone:	</a:t>
            </a:r>
            <a:r>
              <a:rPr lang="en-US" sz="2000" dirty="0" smtClean="0">
                <a:solidFill>
                  <a:schemeClr val="accent3"/>
                </a:solidFill>
                <a:latin typeface="Calibri" pitchFamily="34" charset="0"/>
              </a:rPr>
              <a:t>800.553.3727</a:t>
            </a:r>
            <a:endParaRPr lang="en-US" sz="2000" dirty="0">
              <a:solidFill>
                <a:schemeClr val="accent3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Email:	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  <a:hlinkClick r:id="rId3"/>
              </a:rPr>
              <a:t>superconsumers@thecambridgegroup.com</a:t>
            </a:r>
            <a:endParaRPr lang="en-US" sz="2000" dirty="0">
              <a:solidFill>
                <a:schemeClr val="accent1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If </a:t>
            </a: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you have any questions regarding the content of this webinar, you can also </a:t>
            </a: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contact Eddie Yoon:</a:t>
            </a:r>
            <a:r>
              <a:rPr lang="en-US" sz="2000" dirty="0" smtClean="0">
                <a:solidFill>
                  <a:schemeClr val="accent1"/>
                </a:solidFill>
                <a:latin typeface="Calibri" pitchFamily="34" charset="0"/>
              </a:rPr>
              <a:t> </a:t>
            </a: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endParaRPr lang="en-US" sz="2000" dirty="0">
              <a:solidFill>
                <a:schemeClr val="accent1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endParaRPr lang="en-US" sz="2000" dirty="0">
              <a:solidFill>
                <a:srgbClr val="5F5F5F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endParaRPr lang="en-US" sz="2000" dirty="0">
              <a:solidFill>
                <a:srgbClr val="5F5F5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8875" y="6104258"/>
            <a:ext cx="241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hlinkClick r:id="rId4"/>
              </a:rPr>
              <a:t>Eddie.Yoon@nielsen.com</a:t>
            </a:r>
            <a:endParaRPr lang="en-US" sz="1400" dirty="0" smtClean="0"/>
          </a:p>
          <a:p>
            <a:pPr algn="ctr"/>
            <a:endParaRPr lang="en-US" sz="1400" dirty="0"/>
          </a:p>
        </p:txBody>
      </p:sp>
      <p:pic>
        <p:nvPicPr>
          <p:cNvPr id="6" name="Picture 2" descr="http://jonbennallick.co.uk/wp-content/uploads/2012/11/LinkedIn-Logo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344" y="5049779"/>
            <a:ext cx="937853" cy="93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38368" y="6072359"/>
            <a:ext cx="241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  <a:hlinkClick r:id="rId6"/>
              </a:rPr>
              <a:t>www.linkedin.com/pub/eddie-yoon/2/353/a82</a:t>
            </a:r>
            <a:r>
              <a:rPr lang="en-US" sz="1400" dirty="0" smtClean="0">
                <a:solidFill>
                  <a:schemeClr val="accent1"/>
                </a:solidFill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7711" y="6072359"/>
            <a:ext cx="241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cs typeface="Calibri" pitchFamily="34" charset="0"/>
              </a:rPr>
              <a:t>@EddieYoonTCG</a:t>
            </a:r>
          </a:p>
          <a:p>
            <a:pPr algn="ctr"/>
            <a:r>
              <a:rPr lang="en-US" sz="1400" dirty="0" smtClean="0">
                <a:cs typeface="Calibri" pitchFamily="34" charset="0"/>
              </a:rPr>
              <a:t>@TheCambridgeGrp</a:t>
            </a:r>
            <a:endParaRPr lang="en-US" sz="1400" dirty="0"/>
          </a:p>
        </p:txBody>
      </p:sp>
      <p:pic>
        <p:nvPicPr>
          <p:cNvPr id="9" name="Picture 8" descr="twitter-logo-dd4e357d8daaa9000b7e662f31ce1116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4050" y="5049779"/>
            <a:ext cx="1137684" cy="914400"/>
          </a:xfrm>
          <a:prstGeom prst="rect">
            <a:avLst/>
          </a:prstGeom>
        </p:spPr>
      </p:pic>
      <p:grpSp>
        <p:nvGrpSpPr>
          <p:cNvPr id="3" name="Group 9"/>
          <p:cNvGrpSpPr>
            <a:grpSpLocks noChangeAspect="1"/>
          </p:cNvGrpSpPr>
          <p:nvPr/>
        </p:nvGrpSpPr>
        <p:grpSpPr>
          <a:xfrm>
            <a:off x="1709960" y="5049779"/>
            <a:ext cx="942531" cy="942531"/>
            <a:chOff x="4562953" y="4809199"/>
            <a:chExt cx="1271016" cy="1271016"/>
          </a:xfrm>
        </p:grpSpPr>
        <p:sp>
          <p:nvSpPr>
            <p:cNvPr id="11" name="Oval 10"/>
            <p:cNvSpPr/>
            <p:nvPr/>
          </p:nvSpPr>
          <p:spPr>
            <a:xfrm>
              <a:off x="4562953" y="4809199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DirectMail.em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00915" y="5193247"/>
              <a:ext cx="795092" cy="502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345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48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.u.UG._wkiqcmp44ZrwU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.u.UG._wkiqcmp44ZrwU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yt5y3xJ0qxVX3HUay3yQ"/>
</p:tagLst>
</file>

<file path=ppt/theme/theme1.xml><?xml version="1.0" encoding="utf-8"?>
<a:theme xmlns:a="http://schemas.openxmlformats.org/drawingml/2006/main" name="2007_2010_Multicolor_Template_Standard_1_14_13">
  <a:themeElements>
    <a:clrScheme name="Multicolor">
      <a:dk1>
        <a:srgbClr val="5F5F5F"/>
      </a:dk1>
      <a:lt1>
        <a:srgbClr val="FFFFFF"/>
      </a:lt1>
      <a:dk2>
        <a:srgbClr val="000000"/>
      </a:dk2>
      <a:lt2>
        <a:srgbClr val="707276"/>
      </a:lt2>
      <a:accent1>
        <a:srgbClr val="009DD9"/>
      </a:accent1>
      <a:accent2>
        <a:srgbClr val="FF8300"/>
      </a:accent2>
      <a:accent3>
        <a:srgbClr val="B21DAC"/>
      </a:accent3>
      <a:accent4>
        <a:srgbClr val="D70036"/>
      </a:accent4>
      <a:accent5>
        <a:srgbClr val="707276"/>
      </a:accent5>
      <a:accent6>
        <a:srgbClr val="000000"/>
      </a:accent6>
      <a:hlink>
        <a:srgbClr val="B21DAC"/>
      </a:hlink>
      <a:folHlink>
        <a:srgbClr val="D7003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Yellow">
      <a:srgbClr val="FFCD00"/>
    </a:custClr>
    <a:custClr name="Dark Red">
      <a:srgbClr val="9B0C10"/>
    </a:custClr>
    <a:custClr name="Light Red">
      <a:srgbClr val="F69493"/>
    </a:custClr>
    <a:custClr name="Pale Red">
      <a:srgbClr val="FACAC7"/>
    </a:custClr>
    <a:custClr name="Dark Purple">
      <a:srgbClr val="80076B"/>
    </a:custClr>
    <a:custClr name="Light Purple">
      <a:srgbClr val="DE98D5"/>
    </a:custClr>
    <a:custClr name="Pale Purple">
      <a:srgbClr val="F0CCEB"/>
    </a:custClr>
    <a:custClr name="Dark Orange">
      <a:srgbClr val="F15722"/>
    </a:custClr>
    <a:custClr name="Light Orange">
      <a:srgbClr val="FCBC85"/>
    </a:custClr>
    <a:custClr name="Pale Orange">
      <a:srgbClr val="FEDBBD"/>
    </a:custClr>
    <a:custClr name="Dark Cyan">
      <a:srgbClr val="007FC7"/>
    </a:custClr>
    <a:custClr name="Light Cyan">
      <a:srgbClr val="6ECFF6"/>
    </a:custClr>
    <a:custClr name="Pale Cyan">
      <a:srgbClr val="B9E5FB"/>
    </a:custClr>
    <a:custClr name="Dark Green">
      <a:srgbClr val="218535"/>
    </a:custClr>
    <a:custClr name="Green">
      <a:srgbClr val="8DC63F"/>
    </a:custClr>
    <a:custClr name="Light Green">
      <a:srgbClr val="C4DF9B"/>
    </a:custClr>
    <a:custClr name="Pale Green">
      <a:srgbClr val="E0EED0"/>
    </a:custClr>
    <a:custClr name="Light Gray">
      <a:srgbClr val="B6B6B9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Title1 xmlns="2e8c896f-fd84-491a-bb16-fb60357350f9">Presentations</TopicTitle1>
    <Area_x0020_of_x0020_Focus xmlns="019b310f-9766-4173-a406-d30f26a03c52" xsi:nil="true"/>
    <PublishingRollupImage xmlns="http://schemas.microsoft.com/sharepoint/v3">&lt;img alt="" src="/company/marketing/MktgImages/PowerPoint%20Template%202003.jpg" style="BORDER: 0px solid; "&gt;</PublishingRollupImage>
    <Region xmlns="2e8c896f-fd84-491a-bb16-fb60357350f9">*Global</Region>
    <Details xmlns="2e8c896f-fd84-491a-bb16-fb60357350f9" xsi:nil="true"/>
    <IconOverlay xmlns="http://schemas.microsoft.com/sharepoint/v4" xsi:nil="true"/>
    <FreshnessDate xmlns="2e8c896f-fd84-491a-bb16-fb60357350f9">2013-12-03T05:00:00+00:00</FreshnessDate>
    <PrimaryContact xmlns="2e8c896f-fd84-491a-bb16-fb60357350f9">
      <UserInfo>
        <DisplayName>Jantsch, Ellen</DisplayName>
        <AccountId>59991</AccountId>
        <AccountType/>
      </UserInfo>
    </PrimaryContact>
    <Country xmlns="2e8c896f-fd84-491a-bb16-fb60357350f9">*Global</Country>
    <Yes-No xmlns="019b310f-9766-4173-a406-d30f26a03c52">false</Yes-No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38880B7CE533409105C259AF09F19A" ma:contentTypeVersion="15" ma:contentTypeDescription="Create a new document." ma:contentTypeScope="" ma:versionID="dd4f3ca2e358e8557e09d899d6156a1a">
  <xsd:schema xmlns:xsd="http://www.w3.org/2001/XMLSchema" xmlns:xs="http://www.w3.org/2001/XMLSchema" xmlns:p="http://schemas.microsoft.com/office/2006/metadata/properties" xmlns:ns1="http://schemas.microsoft.com/sharepoint/v3" xmlns:ns2="2e8c896f-fd84-491a-bb16-fb60357350f9" xmlns:ns3="http://schemas.microsoft.com/sharepoint/v4" xmlns:ns4="019b310f-9766-4173-a406-d30f26a03c52" targetNamespace="http://schemas.microsoft.com/office/2006/metadata/properties" ma:root="true" ma:fieldsID="6d64ff86f7be531c8438aacebb34dea6" ns1:_="" ns2:_="" ns3:_="" ns4:_="">
    <xsd:import namespace="http://schemas.microsoft.com/sharepoint/v3"/>
    <xsd:import namespace="2e8c896f-fd84-491a-bb16-fb60357350f9"/>
    <xsd:import namespace="http://schemas.microsoft.com/sharepoint/v4"/>
    <xsd:import namespace="019b310f-9766-4173-a406-d30f26a03c52"/>
    <xsd:element name="properties">
      <xsd:complexType>
        <xsd:sequence>
          <xsd:element name="documentManagement">
            <xsd:complexType>
              <xsd:all>
                <xsd:element ref="ns2:Details" minOccurs="0"/>
                <xsd:element ref="ns2:FreshnessDate" minOccurs="0"/>
                <xsd:element ref="ns2:PrimaryContact"/>
                <xsd:element ref="ns2:Region" minOccurs="0"/>
                <xsd:element ref="ns2:Country" minOccurs="0"/>
                <xsd:element ref="ns1:PublishingRollupImage" minOccurs="0"/>
                <xsd:element ref="ns2:TopicTitle1" minOccurs="0"/>
                <xsd:element ref="ns3:IconOverlay" minOccurs="0"/>
                <xsd:element ref="ns4:Area_x0020_of_x0020_Focus" minOccurs="0"/>
                <xsd:element ref="ns4:Yes-N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RollupImage" ma:index="13" nillable="true" ma:displayName="Rollup Image" ma:internalName="PublishingRollup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c896f-fd84-491a-bb16-fb60357350f9" elementFormDefault="qualified">
    <xsd:import namespace="http://schemas.microsoft.com/office/2006/documentManagement/types"/>
    <xsd:import namespace="http://schemas.microsoft.com/office/infopath/2007/PartnerControls"/>
    <xsd:element name="Details" ma:index="2" nillable="true" ma:displayName="Details" ma:default="" ma:description="Description of the document if needed." ma:internalName="Details">
      <xsd:simpleType>
        <xsd:restriction base="dms:Note">
          <xsd:maxLength value="255"/>
        </xsd:restriction>
      </xsd:simpleType>
    </xsd:element>
    <xsd:element name="FreshnessDate" ma:index="3" nillable="true" ma:displayName="Freshness Date" ma:default="[today]" ma:description="Date originally created or the last date the document was reviewed and considered current." ma:format="DateOnly" ma:internalName="FreshnessDate">
      <xsd:simpleType>
        <xsd:restriction base="dms:DateTime"/>
      </xsd:simpleType>
    </xsd:element>
    <xsd:element name="PrimaryContact" ma:index="4" ma:displayName="Primary Contact" ma:description="Primary contact for this document.  This is not necessarily the author but the person to which users can contact with questions." ma:list="UserInfo" ma:SearchPeopleOnly="false" ma:SharePointGroup="0" ma:internalName="Primary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gion" ma:index="5" nillable="true" ma:displayName="Region" ma:default="*Global" ma:description="Nielsen company region." ma:format="RadioButtons" ma:internalName="Region">
      <xsd:simpleType>
        <xsd:restriction base="dms:Choice">
          <xsd:enumeration value="*Global"/>
          <xsd:enumeration value="AME"/>
          <xsd:enumeration value="Americas"/>
          <xsd:enumeration value="APMEA"/>
          <xsd:enumeration value="Europe"/>
          <xsd:enumeration value="Greater China"/>
          <xsd:enumeration value="India"/>
          <xsd:enumeration value="Latin America"/>
          <xsd:enumeration value="North America"/>
          <xsd:enumeration value="SEANAP"/>
        </xsd:restriction>
      </xsd:simpleType>
    </xsd:element>
    <xsd:element name="Country" ma:index="12" nillable="true" ma:displayName="Country" ma:default="*Global" ma:format="Dropdown" ma:internalName="Country">
      <xsd:simpleType>
        <xsd:restriction base="dms:Choice">
          <xsd:enumeration value="*Global"/>
          <xsd:enumeration value="Albania"/>
          <xsd:enumeration value="Algeria"/>
          <xsd:enumeration value="Argentina"/>
          <xsd:enumeration value="Armenia"/>
          <xsd:enumeration value="Australia"/>
          <xsd:enumeration value="Austria"/>
          <xsd:enumeration value="Azerbaijan"/>
          <xsd:enumeration value="Bahrain"/>
          <xsd:enumeration value="Balkans"/>
          <xsd:enumeration value="Baltic States"/>
          <xsd:enumeration value="Bangladesh"/>
          <xsd:enumeration value="Belarus"/>
          <xsd:enumeration value="Belgium"/>
          <xsd:enumeration value="Bolivia"/>
          <xsd:enumeration value="Bosnia"/>
          <xsd:enumeration value="Brazil"/>
          <xsd:enumeration value="Bulgaria"/>
          <xsd:enumeration value="Cameroon"/>
          <xsd:enumeration value="Canada"/>
          <xsd:enumeration value="Chile"/>
          <xsd:enumeration value="China"/>
          <xsd:enumeration value="Colombia"/>
          <xsd:enumeration value="Costa Rica"/>
          <xsd:enumeration value="Croatia"/>
          <xsd:enumeration value="Cyprus"/>
          <xsd:enumeration value="Czech Republic"/>
          <xsd:enumeration value="Denmark"/>
          <xsd:enumeration value="Dominican Republic"/>
          <xsd:enumeration value="Ecuador"/>
          <xsd:enumeration value="Egypt"/>
          <xsd:enumeration value="El Salvador"/>
          <xsd:enumeration value="Estonia"/>
          <xsd:enumeration value="Ethiopia"/>
          <xsd:enumeration value="Finland"/>
          <xsd:enumeration value="France"/>
          <xsd:enumeration value="Georgia"/>
          <xsd:enumeration value="Germany"/>
          <xsd:enumeration value="Ghana"/>
          <xsd:enumeration value="Greece"/>
          <xsd:enumeration value="Guatemala"/>
          <xsd:enumeration value="Honduras"/>
          <xsd:enumeration value="Hong Kong"/>
          <xsd:enumeration value="Hungary"/>
          <xsd:enumeration value="India"/>
          <xsd:enumeration value="Indonesia"/>
          <xsd:enumeration value="Ireland"/>
          <xsd:enumeration value="Israel"/>
          <xsd:enumeration value="Italy"/>
          <xsd:enumeration value="Ivory Coast"/>
          <xsd:enumeration value="Japan"/>
          <xsd:enumeration value="Jordan"/>
          <xsd:enumeration value="Kazakhstan"/>
          <xsd:enumeration value="Kenya"/>
          <xsd:enumeration value="Kuwait"/>
          <xsd:enumeration value="Kyrgystan"/>
          <xsd:enumeration value="Latvia"/>
          <xsd:enumeration value="Lebanon"/>
          <xsd:enumeration value="Libya"/>
          <xsd:enumeration value="Lithuania"/>
          <xsd:enumeration value="Macedonia"/>
          <xsd:enumeration value="Malaysia"/>
          <xsd:enumeration value="Mexico"/>
          <xsd:enumeration value="Moldova"/>
          <xsd:enumeration value="Mongolia"/>
          <xsd:enumeration value="Montenegro"/>
          <xsd:enumeration value="Morocco"/>
          <xsd:enumeration value="Multiple Countries"/>
          <xsd:enumeration value="N/A"/>
          <xsd:enumeration value="Namibia"/>
          <xsd:enumeration value="Nepal"/>
          <xsd:enumeration value="Netherlands, The"/>
          <xsd:enumeration value="New Zealand"/>
          <xsd:enumeration value="Nicaragua"/>
          <xsd:enumeration value="Nigeria"/>
          <xsd:enumeration value="Norway"/>
          <xsd:enumeration value="Oman"/>
          <xsd:enumeration value="Pakistan"/>
          <xsd:enumeration value="Panama"/>
          <xsd:enumeration value="Paraguay"/>
          <xsd:enumeration value="Peru"/>
          <xsd:enumeration value="Philippines"/>
          <xsd:enumeration value="Poland"/>
          <xsd:enumeration value="Portugal"/>
          <xsd:enumeration value="Puerto Rico"/>
          <xsd:enumeration value="Qatar"/>
          <xsd:enumeration value="Romania"/>
          <xsd:enumeration value="Russia"/>
          <xsd:enumeration value="Saudi Arabia"/>
          <xsd:enumeration value="Serbia"/>
          <xsd:enumeration value="Singapore"/>
          <xsd:enumeration value="Slovakia"/>
          <xsd:enumeration value="Slovenia"/>
          <xsd:enumeration value="South Africa"/>
          <xsd:enumeration value="South Korea"/>
          <xsd:enumeration value="Spain"/>
          <xsd:enumeration value="Sri Lanka"/>
          <xsd:enumeration value="Sweden"/>
          <xsd:enumeration value="Switzerland"/>
          <xsd:enumeration value="Syria"/>
          <xsd:enumeration value="Taiwan"/>
          <xsd:enumeration value="Tajikistan"/>
          <xsd:enumeration value="Tanzania"/>
          <xsd:enumeration value="Thailand"/>
          <xsd:enumeration value="Tunisia"/>
          <xsd:enumeration value="Turkemenistan"/>
          <xsd:enumeration value="Turkey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zbekistan"/>
          <xsd:enumeration value="Venezuela"/>
          <xsd:enumeration value="Vietnam"/>
          <xsd:enumeration value="Yemen"/>
        </xsd:restriction>
      </xsd:simpleType>
    </xsd:element>
    <xsd:element name="TopicTitle1" ma:index="14" nillable="true" ma:displayName="Topic" ma:description="Please select the relevant topic for this document." ma:format="RadioButtons" ma:internalName="TopicTitle1">
      <xsd:simpleType>
        <xsd:restriction base="dms:Choice">
          <xsd:enumeration value="Client-Related"/>
          <xsd:enumeration value="External Events"/>
          <xsd:enumeration value="HTML Email Instructions"/>
          <xsd:enumeration value="Internal Meeting Templates"/>
          <xsd:enumeration value="Policies/Guidelines"/>
          <xsd:enumeration value="Presentations"/>
          <xsd:enumeration value="Business Cards"/>
          <xsd:enumeration value="Desktop"/>
          <xsd:enumeration value="Email Signature"/>
          <xsd:enumeration value="Stationery"/>
          <xsd:enumeration value="RFP Toolkit"/>
          <xsd:enumeration value="Presentations-Visual Checklis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5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9b310f-9766-4173-a406-d30f26a03c52" elementFormDefault="qualified">
    <xsd:import namespace="http://schemas.microsoft.com/office/2006/documentManagement/types"/>
    <xsd:import namespace="http://schemas.microsoft.com/office/infopath/2007/PartnerControls"/>
    <xsd:element name="Area_x0020_of_x0020_Focus" ma:index="16" nillable="true" ma:displayName="Desktop Color" ma:description="ONLY if this is a Desktop item, please indicate the background color." ma:format="RadioButtons" ma:internalName="Area_x0020_of_x0020_Focus">
      <xsd:simpleType>
        <xsd:restriction base="dms:Choice">
          <xsd:enumeration value="Black"/>
          <xsd:enumeration value="White"/>
        </xsd:restriction>
      </xsd:simpleType>
    </xsd:element>
    <xsd:element name="Yes-No" ma:index="17" nillable="true" ma:displayName="Yes-No" ma:default="0" ma:description="Intranet team use only - please do not use." ma:internalName="Yes_x002d_No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E8450B-B9CB-4239-848B-E35E99789E5E}">
  <ds:schemaRefs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sharepoint/v4"/>
    <ds:schemaRef ds:uri="http://purl.org/dc/dcmitype/"/>
    <ds:schemaRef ds:uri="2e8c896f-fd84-491a-bb16-fb60357350f9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019b310f-9766-4173-a406-d30f26a03c52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1C8347F-4152-47F0-92B7-2DDECE24A6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AE483C-51A8-4BB2-B729-300B5B1D5E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e8c896f-fd84-491a-bb16-fb60357350f9"/>
    <ds:schemaRef ds:uri="http://schemas.microsoft.com/sharepoint/v4"/>
    <ds:schemaRef ds:uri="019b310f-9766-4173-a406-d30f26a03c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1009</Words>
  <Application>Microsoft Office PowerPoint</Application>
  <PresentationFormat>On-screen Show (4:3)</PresentationFormat>
  <Paragraphs>243</Paragraphs>
  <Slides>37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2007_2010_Multicolor_Template_Standard_1_14_13</vt:lpstr>
      <vt:lpstr>think-cell Slide</vt:lpstr>
      <vt:lpstr>UPCOMING WEBINARS</vt:lpstr>
      <vt:lpstr>Super Consumers …Chapter 2</vt:lpstr>
      <vt:lpstr>JOIN THE CONVERSATION TODAY!</vt:lpstr>
      <vt:lpstr>Presentation Speakers</vt:lpstr>
      <vt:lpstr>Super Consumers …Chapter 2</vt:lpstr>
      <vt:lpstr>What we’ll cover today</vt:lpstr>
      <vt:lpstr>Poll #1</vt:lpstr>
      <vt:lpstr>who are they? A BRIEF refresher</vt:lpstr>
      <vt:lpstr>SUPER CONSUMERS ARE:</vt:lpstr>
      <vt:lpstr>THEY ARE HIGH PROFIT AND PASSION CONSUMERS</vt:lpstr>
      <vt:lpstr>ALL STAKEHOLDERS CAN ALIGN AROUND THEM</vt:lpstr>
      <vt:lpstr>YOU CAN’T WIN WITHOUT THEM</vt:lpstr>
      <vt:lpstr>THEY DRIVE SUPERIOR INSIGHTS FOR BRANDS</vt:lpstr>
      <vt:lpstr>THEY HELP MAXIMIZE STRATEGY, GROWTH &amp; ROI</vt:lpstr>
      <vt:lpstr>THEY ARE IMPORTANT TO YOUR TRADE PARTNERS</vt:lpstr>
      <vt:lpstr>NEW WAYS FOR YOU TO QUANTIFY THE VALUE OF SUPER CONSUMERS</vt:lpstr>
      <vt:lpstr>PRECISION AND MASS MARKETING  CASE STUDIES</vt:lpstr>
      <vt:lpstr>Poll #2</vt:lpstr>
      <vt:lpstr>THE top ISSUE: How to find them</vt:lpstr>
      <vt:lpstr>Two distinct cases:</vt:lpstr>
      <vt:lpstr>Generac is solving a $4t issue with low awareness</vt:lpstr>
      <vt:lpstr>Marketing was previously very technical</vt:lpstr>
      <vt:lpstr>They Let SUPER CONSUMERS DO THEIR MARKETING</vt:lpstr>
      <vt:lpstr>They built IP for a precision  marketing process</vt:lpstr>
      <vt:lpstr>It has helped them drive their success!</vt:lpstr>
      <vt:lpstr>Two distinct cases:</vt:lpstr>
      <vt:lpstr>Crown Media saw an interesting opportunity to improve media buying…</vt:lpstr>
      <vt:lpstr>…and do some myth busting</vt:lpstr>
      <vt:lpstr>core idea: AN Opportunity to improve Media buying</vt:lpstr>
      <vt:lpstr>Nielsen catalina solutions provided key data</vt:lpstr>
      <vt:lpstr>…to identify optimization opportunities …</vt:lpstr>
      <vt:lpstr>…and improve reach and resonance with a brand’s most profitable consumers</vt:lpstr>
      <vt:lpstr>Thank you</vt:lpstr>
      <vt:lpstr>Poll #3</vt:lpstr>
      <vt:lpstr>Stay part of the Conversation!</vt:lpstr>
      <vt:lpstr>Q &amp; A</vt:lpstr>
      <vt:lpstr>PowerPoint Presentation</vt:lpstr>
    </vt:vector>
  </TitlesOfParts>
  <Company>The Nielsen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2007-2010 Standard Template</dc:title>
  <dc:creator>pantmi01</dc:creator>
  <cp:lastModifiedBy>Elias Gagas</cp:lastModifiedBy>
  <cp:revision>54</cp:revision>
  <dcterms:created xsi:type="dcterms:W3CDTF">2013-01-14T16:10:32Z</dcterms:created>
  <dcterms:modified xsi:type="dcterms:W3CDTF">2014-03-20T12:19:42Z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0x0101000538880B7CE533409105C259AF09F19A</vt:lpwstr>
  </property>
  <property fmtid="{D5CDD505-2E9C-101B-9397-08002B2CF9AE}" pid="3" name="NXPowerLiteLastOptimized">
    <vt:lpwstr>2312743</vt:lpwstr>
  </property>
  <property fmtid="{D5CDD505-2E9C-101B-9397-08002B2CF9AE}" pid="4" name="NXPowerLiteSettings">
    <vt:lpwstr>F3200358026400</vt:lpwstr>
  </property>
  <property fmtid="{D5CDD505-2E9C-101B-9397-08002B2CF9AE}" pid="5" name="NXPowerLiteVersion">
    <vt:lpwstr>D5.0.8</vt:lpwstr>
  </property>
  <property fmtid="{D5CDD505-2E9C-101B-9397-08002B2CF9AE}" pid="6" name="TemplateUrl">
    <vt:lpwstr/>
  </property>
  <property fmtid="{D5CDD505-2E9C-101B-9397-08002B2CF9AE}" pid="7" name="URL">
    <vt:lpwstr/>
  </property>
  <property fmtid="{D5CDD505-2E9C-101B-9397-08002B2CF9AE}" pid="8" name="xd_ProgID">
    <vt:lpwstr/>
  </property>
  <property fmtid="{D5CDD505-2E9C-101B-9397-08002B2CF9AE}" pid="9" name="xd_Signature">
    <vt:bool>false</vt:bool>
  </property>
  <property fmtid="{D5CDD505-2E9C-101B-9397-08002B2CF9AE}" pid="10" name="_NewReviewCycle">
    <vt:lpwstr/>
  </property>
</Properties>
</file>