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375" r:id="rId2"/>
    <p:sldId id="257" r:id="rId3"/>
    <p:sldId id="344" r:id="rId4"/>
    <p:sldId id="376" r:id="rId5"/>
    <p:sldId id="377" r:id="rId6"/>
    <p:sldId id="368" r:id="rId7"/>
    <p:sldId id="318" r:id="rId8"/>
    <p:sldId id="319" r:id="rId9"/>
    <p:sldId id="369" r:id="rId10"/>
    <p:sldId id="383" r:id="rId11"/>
    <p:sldId id="345" r:id="rId12"/>
    <p:sldId id="370" r:id="rId13"/>
    <p:sldId id="380" r:id="rId14"/>
    <p:sldId id="373" r:id="rId15"/>
    <p:sldId id="350" r:id="rId16"/>
    <p:sldId id="384" r:id="rId17"/>
    <p:sldId id="353" r:id="rId18"/>
    <p:sldId id="351" r:id="rId19"/>
    <p:sldId id="352" r:id="rId20"/>
    <p:sldId id="354" r:id="rId21"/>
    <p:sldId id="355" r:id="rId22"/>
    <p:sldId id="365" r:id="rId23"/>
    <p:sldId id="357" r:id="rId24"/>
    <p:sldId id="389" r:id="rId25"/>
    <p:sldId id="386" r:id="rId26"/>
    <p:sldId id="358" r:id="rId27"/>
    <p:sldId id="387" r:id="rId28"/>
    <p:sldId id="372" r:id="rId29"/>
    <p:sldId id="379" r:id="rId30"/>
    <p:sldId id="362" r:id="rId31"/>
  </p:sldIdLst>
  <p:sldSz cx="9144000" cy="6858000" type="screen4x3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300"/>
    <a:srgbClr val="FFCD00"/>
    <a:srgbClr val="C4DF9B"/>
    <a:srgbClr val="73B632"/>
    <a:srgbClr val="35A1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29" autoAdjust="0"/>
    <p:restoredTop sz="92988" autoAdjust="0"/>
  </p:normalViewPr>
  <p:slideViewPr>
    <p:cSldViewPr snapToGrid="0" showGuides="1">
      <p:cViewPr varScale="1">
        <p:scale>
          <a:sx n="98" d="100"/>
          <a:sy n="98" d="100"/>
        </p:scale>
        <p:origin x="-822" y="-90"/>
      </p:cViewPr>
      <p:guideLst>
        <p:guide orient="horz" pos="1248"/>
        <p:guide orient="horz" pos="4105"/>
        <p:guide orient="horz" pos="4233"/>
        <p:guide orient="horz" pos="912"/>
        <p:guide pos="438"/>
        <p:guide pos="3120"/>
        <p:guide pos="5304"/>
        <p:guide pos="385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</c:v>
                </c:pt>
              </c:strCache>
            </c:strRef>
          </c:tx>
          <c:spPr>
            <a:solidFill>
              <a:srgbClr val="C6C7C8"/>
            </a:solidFill>
          </c:spPr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el-G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</c:spPr>
          <c:dPt>
            <c:idx val="0"/>
            <c:bubble3D val="0"/>
            <c:spPr>
              <a:solidFill>
                <a:schemeClr val="accent4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90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el-GR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A636E-637B-46FB-9630-B39162DCA743}" type="datetimeFigureOut">
              <a:rPr lang="en-US" smtClean="0"/>
              <a:pPr/>
              <a:t>9/23/2013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30213-3389-4756-ADED-F048FFEFDA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767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614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202E01-253F-4AD8-A1DA-21396BDD4F61}" type="slidenum">
              <a:rPr lang="en-US">
                <a:solidFill>
                  <a:srgbClr val="000000"/>
                </a:solidFill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3C025-3C03-490F-AAD2-1B5F1E4FAF7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669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3C025-3C03-490F-AAD2-1B5F1E4FAF7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669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30213-3389-4756-ADED-F048FFEFDAC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810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30213-3389-4756-ADED-F048FFEFDAC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810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Economics</a:t>
            </a:r>
            <a:r>
              <a:rPr lang="en-US" baseline="0" dirty="0" smtClean="0"/>
              <a:t> (Today)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</a:rPr>
              <a:t>Category-specific behavioral data pull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</a:rPr>
              <a:t>Market share and brand upside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</a:rPr>
              <a:t>Integrate into existing reports, processes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</a:rPr>
              <a:t>High-level strategic questions &amp; actions </a:t>
            </a:r>
          </a:p>
          <a:p>
            <a:pPr marL="0" indent="0">
              <a:buFont typeface="Arial" pitchFamily="34" charset="0"/>
              <a:buNone/>
            </a:pPr>
            <a:r>
              <a:rPr lang="en-US" sz="1200" dirty="0" smtClean="0">
                <a:solidFill>
                  <a:schemeClr val="bg1"/>
                </a:solidFill>
              </a:rPr>
              <a:t>Economics</a:t>
            </a:r>
            <a:r>
              <a:rPr lang="en-US" sz="1200" baseline="0" dirty="0" smtClean="0">
                <a:solidFill>
                  <a:schemeClr val="bg1"/>
                </a:solidFill>
              </a:rPr>
              <a:t> + Emotion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</a:rPr>
              <a:t>Category-specific behaviors data pull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</a:rPr>
              <a:t>PLUS incremental attitudinal profiling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</a:rPr>
              <a:t>Clustered targets that are 3-5x higher profit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/>
                </a:solidFill>
              </a:rPr>
              <a:t>1 month—4x faster </a:t>
            </a:r>
            <a:r>
              <a:rPr lang="en-US" sz="1200" dirty="0" err="1" smtClean="0">
                <a:solidFill>
                  <a:schemeClr val="bg1"/>
                </a:solidFill>
              </a:rPr>
              <a:t>vs</a:t>
            </a:r>
            <a:r>
              <a:rPr lang="en-US" sz="1200" dirty="0" smtClean="0">
                <a:solidFill>
                  <a:schemeClr val="bg1"/>
                </a:solidFill>
              </a:rPr>
              <a:t> classic segmentation</a:t>
            </a:r>
          </a:p>
          <a:p>
            <a:pPr marL="0" indent="0">
              <a:buFont typeface="Arial" pitchFamily="34" charset="0"/>
              <a:buNone/>
            </a:pPr>
            <a:endParaRPr lang="en-US" sz="1200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30213-3389-4756-ADED-F048FFEFDAC9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163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30213-3389-4756-ADED-F048FFEFDAC9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810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8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83866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4067DCB-74E5-4722-B062-8820C2A6409E}" type="slidenum">
              <a:rPr lang="en-US" sz="1200">
                <a:solidFill>
                  <a:srgbClr val="000000"/>
                </a:solidFill>
                <a:latin typeface="Calibri" pitchFamily="34" charset="0"/>
                <a:ea typeface="ＭＳ Ｐゴシック"/>
                <a:cs typeface="ＭＳ Ｐゴシック"/>
              </a:rPr>
              <a:pPr algn="r"/>
              <a:t>29</a:t>
            </a:fld>
            <a:endParaRPr lang="en-US" sz="1200" dirty="0">
              <a:solidFill>
                <a:srgbClr val="000000"/>
              </a:solidFill>
              <a:latin typeface="Calibri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PT-White-Cover-Graphic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76600" y="2835276"/>
            <a:ext cx="5667603" cy="1310218"/>
          </a:xfrm>
        </p:spPr>
        <p:txBody>
          <a:bodyPr wrap="square" tIns="0" bIns="0">
            <a:noAutofit/>
          </a:bodyPr>
          <a:lstStyle>
            <a:lvl1pPr algn="r">
              <a:lnSpc>
                <a:spcPct val="80000"/>
              </a:lnSpc>
              <a:tabLst>
                <a:tab pos="508000" algn="l"/>
              </a:tabLst>
              <a:defRPr sz="4500" b="0" cap="all" baseline="0">
                <a:solidFill>
                  <a:srgbClr val="009DD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76600" y="4154504"/>
            <a:ext cx="5667603" cy="569896"/>
          </a:xfrm>
        </p:spPr>
        <p:txBody>
          <a:bodyPr wrap="square" tIns="0" bIns="0"/>
          <a:lstStyle>
            <a:lvl1pPr marL="0" indent="0" algn="r">
              <a:lnSpc>
                <a:spcPct val="100000"/>
              </a:lnSpc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7"/>
          </p:nvPr>
        </p:nvSpPr>
        <p:spPr>
          <a:xfrm>
            <a:off x="6040439" y="5998464"/>
            <a:ext cx="2891063" cy="697394"/>
          </a:xfrm>
        </p:spPr>
        <p:txBody>
          <a:bodyPr wrap="square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5F5F5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 descr="Nielsen_S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3582" y="2438469"/>
            <a:ext cx="889600" cy="31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30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ielsen_S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3582" y="2438469"/>
            <a:ext cx="889600" cy="314589"/>
          </a:xfrm>
          <a:prstGeom prst="rect">
            <a:avLst/>
          </a:prstGeom>
        </p:spPr>
      </p:pic>
      <p:pic>
        <p:nvPicPr>
          <p:cNvPr id="8" name="Picture 7" descr="PPT-White-Cover-Graphic-No-Image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idx="17"/>
          </p:nvPr>
        </p:nvSpPr>
        <p:spPr>
          <a:xfrm>
            <a:off x="6044184" y="5998464"/>
            <a:ext cx="2891063" cy="697394"/>
          </a:xfrm>
        </p:spPr>
        <p:txBody>
          <a:bodyPr wrap="square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76600" y="2835276"/>
            <a:ext cx="5667603" cy="1310218"/>
          </a:xfrm>
        </p:spPr>
        <p:txBody>
          <a:bodyPr wrap="square" tIns="0" bIns="0">
            <a:noAutofit/>
          </a:bodyPr>
          <a:lstStyle>
            <a:lvl1pPr algn="r">
              <a:lnSpc>
                <a:spcPct val="80000"/>
              </a:lnSpc>
              <a:tabLst>
                <a:tab pos="508000" algn="l"/>
              </a:tabLst>
              <a:defRPr sz="4500" b="0" cap="all" baseline="0">
                <a:solidFill>
                  <a:srgbClr val="009DD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76600" y="4154504"/>
            <a:ext cx="5667603" cy="569896"/>
          </a:xfrm>
        </p:spPr>
        <p:txBody>
          <a:bodyPr wrap="square" tIns="0" bIns="0"/>
          <a:lstStyle>
            <a:lvl1pPr marL="0" indent="0" algn="r">
              <a:lnSpc>
                <a:spcPct val="100000"/>
              </a:lnSpc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83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ark Title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PT-Black-Cover-Graphic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7426" y="4797429"/>
            <a:ext cx="5486400" cy="665162"/>
          </a:xfrm>
        </p:spPr>
        <p:txBody>
          <a:bodyPr wrap="square" tIns="0" bIns="0"/>
          <a:lstStyle>
            <a:lvl1pPr marL="0" indent="0" algn="l">
              <a:lnSpc>
                <a:spcPct val="100000"/>
              </a:lnSpc>
              <a:buNone/>
              <a:defRPr sz="2000" cap="all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7"/>
          </p:nvPr>
        </p:nvSpPr>
        <p:spPr>
          <a:xfrm>
            <a:off x="247426" y="5997616"/>
            <a:ext cx="2891063" cy="697394"/>
          </a:xfrm>
        </p:spPr>
        <p:txBody>
          <a:bodyPr wrap="square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9" name="Picture 18" descr="Nielsen_R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364067" y="3162550"/>
            <a:ext cx="889000" cy="314377"/>
          </a:xfrm>
          <a:prstGeom prst="rect">
            <a:avLst/>
          </a:prstGeom>
        </p:spPr>
      </p:pic>
      <p:pic>
        <p:nvPicPr>
          <p:cNvPr id="12" name="Picture 11" descr="Nielsen_R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364067" y="3162550"/>
            <a:ext cx="889000" cy="314377"/>
          </a:xfrm>
          <a:prstGeom prst="rect">
            <a:avLst/>
          </a:prstGeom>
        </p:spPr>
      </p:pic>
      <p:pic>
        <p:nvPicPr>
          <p:cNvPr id="20" name="Picture 19" descr="Nielsen_R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364067" y="3162550"/>
            <a:ext cx="889000" cy="314377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246889" y="3488801"/>
            <a:ext cx="5486938" cy="1310218"/>
          </a:xfrm>
        </p:spPr>
        <p:txBody>
          <a:bodyPr wrap="square" tIns="0" bIns="0">
            <a:noAutofit/>
          </a:bodyPr>
          <a:lstStyle>
            <a:lvl1pPr algn="l">
              <a:lnSpc>
                <a:spcPct val="80000"/>
              </a:lnSpc>
              <a:tabLst>
                <a:tab pos="508000" algn="l"/>
              </a:tabLst>
              <a:defRPr sz="4500" b="0" cap="all" baseline="0">
                <a:solidFill>
                  <a:srgbClr val="009DD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09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ark Title Slide 2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-Black-Cover-Graphic-No-Image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7426" y="4797429"/>
            <a:ext cx="5486400" cy="665162"/>
          </a:xfrm>
        </p:spPr>
        <p:txBody>
          <a:bodyPr wrap="square" tIns="0" bIns="0"/>
          <a:lstStyle>
            <a:lvl1pPr marL="0" indent="0" algn="l">
              <a:lnSpc>
                <a:spcPct val="100000"/>
              </a:lnSpc>
              <a:buNone/>
              <a:defRPr sz="2000" cap="all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7"/>
          </p:nvPr>
        </p:nvSpPr>
        <p:spPr>
          <a:xfrm>
            <a:off x="247426" y="5998464"/>
            <a:ext cx="2891063" cy="697394"/>
          </a:xfrm>
        </p:spPr>
        <p:txBody>
          <a:bodyPr wrap="square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9" name="Picture 18" descr="Nielsen_R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364067" y="3162550"/>
            <a:ext cx="889000" cy="314377"/>
          </a:xfrm>
          <a:prstGeom prst="rect">
            <a:avLst/>
          </a:prstGeom>
        </p:spPr>
      </p:pic>
      <p:pic>
        <p:nvPicPr>
          <p:cNvPr id="12" name="Picture 11" descr="Nielsen_R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364067" y="3162550"/>
            <a:ext cx="889000" cy="314377"/>
          </a:xfrm>
          <a:prstGeom prst="rect">
            <a:avLst/>
          </a:prstGeom>
        </p:spPr>
      </p:pic>
      <p:pic>
        <p:nvPicPr>
          <p:cNvPr id="20" name="Picture 19" descr="Nielsen_R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364067" y="3162550"/>
            <a:ext cx="889000" cy="314377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246889" y="3488801"/>
            <a:ext cx="5486938" cy="1310218"/>
          </a:xfrm>
        </p:spPr>
        <p:txBody>
          <a:bodyPr wrap="square" tIns="0" bIns="0">
            <a:noAutofit/>
          </a:bodyPr>
          <a:lstStyle>
            <a:lvl1pPr algn="l">
              <a:lnSpc>
                <a:spcPct val="80000"/>
              </a:lnSpc>
              <a:tabLst>
                <a:tab pos="508000" algn="l"/>
              </a:tabLst>
              <a:defRPr sz="4500" b="0" cap="all" baseline="0">
                <a:solidFill>
                  <a:srgbClr val="009DD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9780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594360" y="676656"/>
            <a:ext cx="8165465" cy="571500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9DD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594360" y="1280160"/>
            <a:ext cx="8165465" cy="315118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594360" y="2020824"/>
            <a:ext cx="8165465" cy="4079875"/>
          </a:xfrm>
        </p:spPr>
        <p:txBody>
          <a:bodyPr/>
          <a:lstStyle>
            <a:lvl1pPr>
              <a:spcBef>
                <a:spcPts val="800"/>
              </a:spcBef>
              <a:defRPr>
                <a:solidFill>
                  <a:srgbClr val="5F5F5F"/>
                </a:solidFill>
              </a:defRPr>
            </a:lvl1pPr>
            <a:lvl2pPr>
              <a:defRPr>
                <a:solidFill>
                  <a:srgbClr val="5F5F5F"/>
                </a:solidFill>
              </a:defRPr>
            </a:lvl2pPr>
            <a:lvl3pPr>
              <a:defRPr>
                <a:solidFill>
                  <a:srgbClr val="5F5F5F"/>
                </a:solidFill>
              </a:defRPr>
            </a:lvl3pPr>
            <a:lvl4pPr>
              <a:defRPr>
                <a:solidFill>
                  <a:srgbClr val="5F5F5F"/>
                </a:solidFill>
              </a:defRPr>
            </a:lvl4pPr>
            <a:lvl5pPr>
              <a:defRPr>
                <a:solidFill>
                  <a:srgbClr val="5F5F5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5"/>
          </p:nvPr>
        </p:nvSpPr>
        <p:spPr>
          <a:xfrm>
            <a:off x="594360" y="6373368"/>
            <a:ext cx="8165465" cy="365760"/>
          </a:xfrm>
        </p:spPr>
        <p:txBody>
          <a:bodyPr wrap="square" tIns="0" bIns="0" anchor="b" anchorCtr="0"/>
          <a:lstStyle>
            <a:lvl1pPr marL="0" indent="0">
              <a:spcBef>
                <a:spcPts val="60"/>
              </a:spcBef>
              <a:buNone/>
              <a:defRPr sz="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501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PPT-Chart-Template.png"/>
            <p:cNvPicPr>
              <a:picLocks noChangeAspect="1"/>
            </p:cNvPicPr>
            <p:nvPr userDrawn="1"/>
          </p:nvPicPr>
          <p:blipFill>
            <a:blip r:embed="rId2" cstate="screen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 bwMode="gray">
            <a:xfrm rot="16200000">
              <a:off x="-1078030" y="5582967"/>
              <a:ext cx="2365401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>
                <a:spcBef>
                  <a:spcPct val="50000"/>
                </a:spcBef>
              </a:pPr>
              <a:r>
                <a:rPr lang="en-US" sz="600" dirty="0" smtClean="0">
                  <a:solidFill>
                    <a:srgbClr val="5F5F5F"/>
                  </a:solidFill>
                  <a:latin typeface="Calibri"/>
                  <a:cs typeface="Calibri"/>
                </a:rPr>
                <a:t>Copyright ©2012 The Nielsen Company. Confidential and proprietary.</a:t>
              </a:r>
              <a:endParaRPr lang="en-US" sz="600" dirty="0">
                <a:solidFill>
                  <a:srgbClr val="5F5F5F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594360" y="676656"/>
            <a:ext cx="7232904" cy="571500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9DD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594360" y="1280160"/>
            <a:ext cx="7232904" cy="315118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594361" y="2020824"/>
            <a:ext cx="5827078" cy="4079875"/>
          </a:xfrm>
        </p:spPr>
        <p:txBody>
          <a:bodyPr/>
          <a:lstStyle>
            <a:lvl1pPr>
              <a:spcBef>
                <a:spcPts val="800"/>
              </a:spcBef>
              <a:defRPr>
                <a:solidFill>
                  <a:srgbClr val="5F5F5F"/>
                </a:solidFill>
              </a:defRPr>
            </a:lvl1pPr>
            <a:lvl2pPr>
              <a:defRPr>
                <a:solidFill>
                  <a:srgbClr val="5F5F5F"/>
                </a:solidFill>
              </a:defRPr>
            </a:lvl2pPr>
            <a:lvl3pPr>
              <a:defRPr>
                <a:solidFill>
                  <a:srgbClr val="5F5F5F"/>
                </a:solidFill>
              </a:defRPr>
            </a:lvl3pPr>
            <a:lvl4pPr>
              <a:defRPr>
                <a:solidFill>
                  <a:srgbClr val="5F5F5F"/>
                </a:solidFill>
              </a:defRPr>
            </a:lvl4pPr>
            <a:lvl5pPr>
              <a:defRPr>
                <a:solidFill>
                  <a:srgbClr val="5F5F5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5"/>
          </p:nvPr>
        </p:nvSpPr>
        <p:spPr>
          <a:xfrm>
            <a:off x="594360" y="6373368"/>
            <a:ext cx="5827079" cy="365760"/>
          </a:xfrm>
        </p:spPr>
        <p:txBody>
          <a:bodyPr wrap="square" tIns="0" bIns="0" anchor="b" anchorCtr="0"/>
          <a:lstStyle>
            <a:lvl1pPr marL="0" indent="0">
              <a:spcBef>
                <a:spcPts val="60"/>
              </a:spcBef>
              <a:buNone/>
              <a:defRPr sz="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Oval 12"/>
          <p:cNvSpPr/>
          <p:nvPr/>
        </p:nvSpPr>
        <p:spPr>
          <a:xfrm>
            <a:off x="8848016" y="6568281"/>
            <a:ext cx="209382" cy="209382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8880760" y="6600342"/>
            <a:ext cx="13465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spAutoFit/>
          </a:bodyPr>
          <a:lstStyle/>
          <a:p>
            <a:pPr algn="ctr" defTabSz="914400">
              <a:spcBef>
                <a:spcPts val="0"/>
              </a:spcBef>
            </a:pPr>
            <a:fld id="{0D7D805D-F6E5-43ED-9D8A-77676030D49C}" type="slidenum">
              <a:rPr lang="en-US" sz="900" b="0">
                <a:solidFill>
                  <a:srgbClr val="FFFFFF"/>
                </a:solidFill>
              </a:rPr>
              <a:pPr algn="ctr" defTabSz="914400">
                <a:spcBef>
                  <a:spcPts val="0"/>
                </a:spcBef>
              </a:pPr>
              <a:t>‹#›</a:t>
            </a:fld>
            <a:endParaRPr lang="en-US" sz="900" b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01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594360" y="676656"/>
            <a:ext cx="8166672" cy="571500"/>
          </a:xfrm>
        </p:spPr>
        <p:txBody>
          <a:bodyPr wrap="square">
            <a:noAutofit/>
          </a:bodyPr>
          <a:lstStyle>
            <a:lvl1pPr>
              <a:defRPr baseline="0">
                <a:solidFill>
                  <a:srgbClr val="009DD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594360" y="1280160"/>
            <a:ext cx="8160322" cy="315118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5"/>
          </p:nvPr>
        </p:nvSpPr>
        <p:spPr>
          <a:xfrm>
            <a:off x="594360" y="6373368"/>
            <a:ext cx="8165465" cy="365760"/>
          </a:xfrm>
        </p:spPr>
        <p:txBody>
          <a:bodyPr wrap="square" tIns="0" bIns="0" anchor="b" anchorCtr="0"/>
          <a:lstStyle>
            <a:lvl1pPr marL="0" indent="0">
              <a:spcBef>
                <a:spcPts val="60"/>
              </a:spcBef>
              <a:buNone/>
              <a:defRPr sz="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50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PT-Chart-Template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gray">
          <a:xfrm rot="16200000">
            <a:off x="-1078030" y="5582967"/>
            <a:ext cx="236540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sz="600" dirty="0" smtClean="0">
                <a:solidFill>
                  <a:srgbClr val="5F5F5F"/>
                </a:solidFill>
                <a:latin typeface="Calibri"/>
                <a:cs typeface="Calibri"/>
              </a:rPr>
              <a:t>Copyright ©2013 The Nielsen Company. Confidential and proprietary.</a:t>
            </a:r>
            <a:endParaRPr lang="en-US" sz="600" dirty="0">
              <a:solidFill>
                <a:srgbClr val="5F5F5F"/>
              </a:solidFill>
              <a:latin typeface="Calibri"/>
              <a:cs typeface="Calibri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594360" y="676656"/>
            <a:ext cx="8166672" cy="571500"/>
          </a:xfrm>
        </p:spPr>
        <p:txBody>
          <a:bodyPr wrap="square">
            <a:noAutofit/>
          </a:bodyPr>
          <a:lstStyle>
            <a:lvl1pPr>
              <a:defRPr baseline="0">
                <a:solidFill>
                  <a:srgbClr val="009DD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594360" y="1280160"/>
            <a:ext cx="8160322" cy="315118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5"/>
          </p:nvPr>
        </p:nvSpPr>
        <p:spPr>
          <a:xfrm>
            <a:off x="594360" y="6373368"/>
            <a:ext cx="8165465" cy="365760"/>
          </a:xfrm>
        </p:spPr>
        <p:txBody>
          <a:bodyPr wrap="square" tIns="0" bIns="0" anchor="b" anchorCtr="0"/>
          <a:lstStyle>
            <a:lvl1pPr marL="0" indent="0">
              <a:spcBef>
                <a:spcPts val="60"/>
              </a:spcBef>
              <a:buNone/>
              <a:defRPr sz="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8880760" y="6600342"/>
            <a:ext cx="13465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spAutoFit/>
          </a:bodyPr>
          <a:lstStyle/>
          <a:p>
            <a:pPr algn="ctr" defTabSz="914400">
              <a:spcBef>
                <a:spcPts val="0"/>
              </a:spcBef>
            </a:pPr>
            <a:fld id="{0D7D805D-F6E5-43ED-9D8A-77676030D49C}" type="slidenum">
              <a:rPr lang="en-US" sz="900" b="0">
                <a:solidFill>
                  <a:srgbClr val="009DD9"/>
                </a:solidFill>
              </a:rPr>
              <a:pPr algn="ctr" defTabSz="914400">
                <a:spcBef>
                  <a:spcPts val="0"/>
                </a:spcBef>
              </a:pPr>
              <a:t>‹#›</a:t>
            </a:fld>
            <a:endParaRPr lang="en-US" sz="900" b="0" dirty="0">
              <a:solidFill>
                <a:srgbClr val="009DD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01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Slid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-Chart-Template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 bwMode="gray">
          <a:xfrm rot="16200000">
            <a:off x="-1078030" y="5582967"/>
            <a:ext cx="236540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sz="600" dirty="0" smtClean="0">
                <a:solidFill>
                  <a:srgbClr val="5F5F5F"/>
                </a:solidFill>
                <a:latin typeface="Calibri"/>
                <a:cs typeface="Calibri"/>
              </a:rPr>
              <a:t>Copyright ©2012 The Nielsen Company. Confidential and proprietary.</a:t>
            </a:r>
            <a:endParaRPr lang="en-US" sz="600" dirty="0">
              <a:solidFill>
                <a:srgbClr val="5F5F5F"/>
              </a:solidFill>
              <a:latin typeface="Calibri"/>
              <a:cs typeface="Calibri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4"/>
          </p:nvPr>
        </p:nvSpPr>
        <p:spPr>
          <a:xfrm>
            <a:off x="594359" y="1801368"/>
            <a:ext cx="8186103" cy="259556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rgbClr val="009DD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6"/>
          </p:nvPr>
        </p:nvSpPr>
        <p:spPr>
          <a:xfrm>
            <a:off x="594359" y="2095500"/>
            <a:ext cx="8186103" cy="3963987"/>
          </a:xfrm>
        </p:spPr>
        <p:txBody>
          <a:bodyPr wrap="none"/>
          <a:lstStyle>
            <a:lvl1pPr>
              <a:buFontTx/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wrap="square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594360" y="1280160"/>
            <a:ext cx="8160322" cy="315118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8880760" y="6600342"/>
            <a:ext cx="13465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spAutoFit/>
          </a:bodyPr>
          <a:lstStyle/>
          <a:p>
            <a:pPr algn="ctr" defTabSz="914400">
              <a:spcBef>
                <a:spcPts val="0"/>
              </a:spcBef>
            </a:pPr>
            <a:fld id="{0D7D805D-F6E5-43ED-9D8A-77676030D49C}" type="slidenum">
              <a:rPr lang="en-US" sz="900" b="0">
                <a:solidFill>
                  <a:srgbClr val="009DD9"/>
                </a:solidFill>
              </a:rPr>
              <a:pPr algn="ctr" defTabSz="914400">
                <a:spcBef>
                  <a:spcPts val="0"/>
                </a:spcBef>
              </a:pPr>
              <a:t>‹#›</a:t>
            </a:fld>
            <a:endParaRPr lang="en-US" sz="900" b="0" dirty="0">
              <a:solidFill>
                <a:srgbClr val="009DD9"/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5"/>
          </p:nvPr>
        </p:nvSpPr>
        <p:spPr>
          <a:xfrm>
            <a:off x="594360" y="6373368"/>
            <a:ext cx="8165465" cy="365760"/>
          </a:xfrm>
        </p:spPr>
        <p:txBody>
          <a:bodyPr wrap="square" tIns="0" bIns="0" anchor="b" anchorCtr="0"/>
          <a:lstStyle>
            <a:lvl1pPr marL="0" indent="0">
              <a:spcBef>
                <a:spcPts val="60"/>
              </a:spcBef>
              <a:buNone/>
              <a:defRPr sz="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8384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rt with Call 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PT-Chart-Template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 bwMode="gray">
          <a:xfrm rot="16200000">
            <a:off x="-1078030" y="5582967"/>
            <a:ext cx="236540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sz="600" dirty="0" smtClean="0">
                <a:solidFill>
                  <a:srgbClr val="5F5F5F"/>
                </a:solidFill>
                <a:latin typeface="Calibri"/>
                <a:cs typeface="Calibri"/>
              </a:rPr>
              <a:t>Copyright ©2012 The Nielsen Company. Confidential and proprietary.</a:t>
            </a:r>
            <a:endParaRPr lang="en-US" sz="600" dirty="0">
              <a:solidFill>
                <a:srgbClr val="5F5F5F"/>
              </a:solidFill>
              <a:latin typeface="Calibri"/>
              <a:cs typeface="Calibri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4"/>
          </p:nvPr>
        </p:nvSpPr>
        <p:spPr>
          <a:xfrm>
            <a:off x="594360" y="1801368"/>
            <a:ext cx="7876476" cy="251618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rgbClr val="009DD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5"/>
          </p:nvPr>
        </p:nvSpPr>
        <p:spPr>
          <a:xfrm>
            <a:off x="685800" y="5769864"/>
            <a:ext cx="7781544" cy="399086"/>
          </a:xfrm>
          <a:solidFill>
            <a:srgbClr val="009DD9"/>
          </a:solidFill>
          <a:ln>
            <a:noFill/>
          </a:ln>
        </p:spPr>
        <p:txBody>
          <a:bodyPr wrap="square" tIns="0" bIns="0" anchor="ctr" anchorCtr="0"/>
          <a:lstStyle>
            <a:lvl1pPr marL="0" indent="0" algn="ctr">
              <a:spcBef>
                <a:spcPts val="0"/>
              </a:spcBef>
              <a:buNone/>
              <a:defRPr sz="1800" b="0" baseline="0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6"/>
          </p:nvPr>
        </p:nvSpPr>
        <p:spPr>
          <a:xfrm>
            <a:off x="758952" y="2177748"/>
            <a:ext cx="7711884" cy="3238754"/>
          </a:xfrm>
        </p:spPr>
        <p:txBody>
          <a:bodyPr wrap="none"/>
          <a:lstStyle>
            <a:lvl1pPr>
              <a:buFontTx/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wrap="square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594360" y="1280160"/>
            <a:ext cx="8160322" cy="315118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8880760" y="6600342"/>
            <a:ext cx="13465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spAutoFit/>
          </a:bodyPr>
          <a:lstStyle/>
          <a:p>
            <a:pPr algn="ctr" defTabSz="914400">
              <a:spcBef>
                <a:spcPts val="0"/>
              </a:spcBef>
            </a:pPr>
            <a:fld id="{0D7D805D-F6E5-43ED-9D8A-77676030D49C}" type="slidenum">
              <a:rPr lang="en-US" sz="900" b="0">
                <a:solidFill>
                  <a:srgbClr val="009DD9"/>
                </a:solidFill>
              </a:rPr>
              <a:pPr algn="ctr" defTabSz="914400">
                <a:spcBef>
                  <a:spcPts val="0"/>
                </a:spcBef>
              </a:pPr>
              <a:t>‹#›</a:t>
            </a:fld>
            <a:endParaRPr lang="en-US" sz="900" b="0" dirty="0">
              <a:solidFill>
                <a:srgbClr val="009DD9"/>
              </a:solidFill>
            </a:endParaRPr>
          </a:p>
        </p:txBody>
      </p:sp>
      <p:sp>
        <p:nvSpPr>
          <p:cNvPr id="14" name="Text Placeholder 2"/>
          <p:cNvSpPr>
            <a:spLocks noGrp="1"/>
          </p:cNvSpPr>
          <p:nvPr>
            <p:ph type="body" idx="17"/>
          </p:nvPr>
        </p:nvSpPr>
        <p:spPr>
          <a:xfrm>
            <a:off x="594360" y="6373368"/>
            <a:ext cx="8165465" cy="365760"/>
          </a:xfrm>
        </p:spPr>
        <p:txBody>
          <a:bodyPr wrap="square" tIns="0" bIns="0" anchor="b" anchorCtr="0"/>
          <a:lstStyle>
            <a:lvl1pPr marL="0" indent="0">
              <a:spcBef>
                <a:spcPts val="60"/>
              </a:spcBef>
              <a:buNone/>
              <a:defRPr sz="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501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PT-Chart-Template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 bwMode="gray">
          <a:xfrm rot="16200000">
            <a:off x="-1078030" y="5582967"/>
            <a:ext cx="236540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sz="600" dirty="0" smtClean="0">
                <a:solidFill>
                  <a:srgbClr val="5F5F5F"/>
                </a:solidFill>
                <a:latin typeface="Calibri"/>
                <a:cs typeface="Calibri"/>
              </a:rPr>
              <a:t>Copyright ©2012 The Nielsen Company. Confidential and proprietary.</a:t>
            </a:r>
            <a:endParaRPr lang="en-US" sz="600" dirty="0">
              <a:solidFill>
                <a:srgbClr val="5F5F5F"/>
              </a:solidFill>
              <a:latin typeface="Calibri"/>
              <a:cs typeface="Calibri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4"/>
          </p:nvPr>
        </p:nvSpPr>
        <p:spPr>
          <a:xfrm>
            <a:off x="594360" y="1801368"/>
            <a:ext cx="4087178" cy="177006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rgbClr val="009DD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6"/>
          </p:nvPr>
        </p:nvSpPr>
        <p:spPr>
          <a:xfrm>
            <a:off x="711200" y="2238121"/>
            <a:ext cx="3970338" cy="3238754"/>
          </a:xfrm>
        </p:spPr>
        <p:txBody>
          <a:bodyPr wrap="none"/>
          <a:lstStyle>
            <a:lvl1pPr>
              <a:buFontTx/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wrap="square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594360" y="1280160"/>
            <a:ext cx="8160322" cy="315118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8880760" y="6600342"/>
            <a:ext cx="13465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spAutoFit/>
          </a:bodyPr>
          <a:lstStyle/>
          <a:p>
            <a:pPr algn="ctr" defTabSz="914400">
              <a:spcBef>
                <a:spcPts val="0"/>
              </a:spcBef>
            </a:pPr>
            <a:fld id="{0D7D805D-F6E5-43ED-9D8A-77676030D49C}" type="slidenum">
              <a:rPr lang="en-US" sz="900" b="0">
                <a:solidFill>
                  <a:srgbClr val="009DD9"/>
                </a:solidFill>
              </a:rPr>
              <a:pPr algn="ctr" defTabSz="914400">
                <a:spcBef>
                  <a:spcPts val="0"/>
                </a:spcBef>
              </a:pPr>
              <a:t>‹#›</a:t>
            </a:fld>
            <a:endParaRPr lang="en-US" sz="900" b="0" dirty="0">
              <a:solidFill>
                <a:srgbClr val="009DD9"/>
              </a:solidFill>
            </a:endParaRPr>
          </a:p>
        </p:txBody>
      </p:sp>
      <p:sp>
        <p:nvSpPr>
          <p:cNvPr id="14" name="Chart Placeholder 12"/>
          <p:cNvSpPr>
            <a:spLocks noGrp="1"/>
          </p:cNvSpPr>
          <p:nvPr>
            <p:ph type="chart" sz="quarter" idx="18"/>
          </p:nvPr>
        </p:nvSpPr>
        <p:spPr>
          <a:xfrm>
            <a:off x="4862512" y="2238121"/>
            <a:ext cx="3970338" cy="3238754"/>
          </a:xfrm>
        </p:spPr>
        <p:txBody>
          <a:bodyPr wrap="none"/>
          <a:lstStyle>
            <a:lvl1pPr>
              <a:buFontTx/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9"/>
          </p:nvPr>
        </p:nvSpPr>
        <p:spPr>
          <a:xfrm>
            <a:off x="4811042" y="1801368"/>
            <a:ext cx="4087178" cy="177006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rgbClr val="009DD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5"/>
          </p:nvPr>
        </p:nvSpPr>
        <p:spPr>
          <a:xfrm>
            <a:off x="594360" y="6373368"/>
            <a:ext cx="8165465" cy="365760"/>
          </a:xfrm>
        </p:spPr>
        <p:txBody>
          <a:bodyPr wrap="square" tIns="0" bIns="0" anchor="b" anchorCtr="0"/>
          <a:lstStyle>
            <a:lvl1pPr marL="0" indent="0">
              <a:spcBef>
                <a:spcPts val="60"/>
              </a:spcBef>
              <a:buNone/>
              <a:defRPr sz="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501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PT-Chart-Template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gray">
          <a:xfrm rot="16200000">
            <a:off x="-1078030" y="5582967"/>
            <a:ext cx="236540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sz="600" dirty="0" smtClean="0">
                <a:solidFill>
                  <a:srgbClr val="5F5F5F"/>
                </a:solidFill>
                <a:latin typeface="Calibri"/>
                <a:cs typeface="Calibri"/>
              </a:rPr>
              <a:t>Copyright ©2012 The Nielsen Company. Confidential and proprietary.</a:t>
            </a:r>
            <a:endParaRPr lang="en-US" sz="600" dirty="0">
              <a:solidFill>
                <a:srgbClr val="5F5F5F"/>
              </a:solidFill>
              <a:latin typeface="Calibri"/>
              <a:cs typeface="Calibri"/>
            </a:endParaRP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3"/>
          </p:nvPr>
        </p:nvSpPr>
        <p:spPr>
          <a:xfrm>
            <a:off x="776657" y="1947672"/>
            <a:ext cx="7614868" cy="3462338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 wrap="square"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5"/>
          </p:nvPr>
        </p:nvSpPr>
        <p:spPr>
          <a:xfrm>
            <a:off x="594360" y="1280160"/>
            <a:ext cx="8160322" cy="315118"/>
          </a:xfrm>
        </p:spPr>
        <p:txBody>
          <a:bodyPr wrap="square" tIns="0" bIns="0" anchor="t" anchorCtr="0"/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8880760" y="6600342"/>
            <a:ext cx="13465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spAutoFit/>
          </a:bodyPr>
          <a:lstStyle/>
          <a:p>
            <a:pPr algn="ctr" defTabSz="914400">
              <a:spcBef>
                <a:spcPts val="0"/>
              </a:spcBef>
            </a:pPr>
            <a:fld id="{0D7D805D-F6E5-43ED-9D8A-77676030D49C}" type="slidenum">
              <a:rPr lang="en-US" sz="900" b="0">
                <a:solidFill>
                  <a:srgbClr val="009DD9"/>
                </a:solidFill>
              </a:rPr>
              <a:pPr algn="ctr" defTabSz="914400">
                <a:spcBef>
                  <a:spcPts val="0"/>
                </a:spcBef>
              </a:pPr>
              <a:t>‹#›</a:t>
            </a:fld>
            <a:endParaRPr lang="en-US" sz="900" b="0" dirty="0">
              <a:solidFill>
                <a:srgbClr val="009DD9"/>
              </a:solidFill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6"/>
          </p:nvPr>
        </p:nvSpPr>
        <p:spPr>
          <a:xfrm>
            <a:off x="594360" y="6373368"/>
            <a:ext cx="8165465" cy="365760"/>
          </a:xfrm>
        </p:spPr>
        <p:txBody>
          <a:bodyPr wrap="square" tIns="0" bIns="0" anchor="b" anchorCtr="0"/>
          <a:lstStyle>
            <a:lvl1pPr marL="0" indent="0">
              <a:spcBef>
                <a:spcPts val="60"/>
              </a:spcBef>
              <a:buNone/>
              <a:defRPr sz="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0632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453" y="3181946"/>
            <a:ext cx="6978810" cy="585216"/>
          </a:xfrm>
        </p:spPr>
        <p:txBody>
          <a:bodyPr wrap="square" anchor="t">
            <a:normAutofit/>
          </a:bodyPr>
          <a:lstStyle>
            <a:lvl1pPr algn="ctr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413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ark Divder Slide 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1979453" y="3181946"/>
            <a:ext cx="6978810" cy="585216"/>
          </a:xfrm>
        </p:spPr>
        <p:txBody>
          <a:bodyPr wrap="square" anchor="t">
            <a:normAutofit/>
          </a:bodyPr>
          <a:lstStyle>
            <a:lvl1pPr algn="ctr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413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104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ark Final Slide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5301642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594360" y="676656"/>
            <a:ext cx="8165465" cy="571500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9DD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594360" y="6373368"/>
            <a:ext cx="8165465" cy="365760"/>
          </a:xfrm>
        </p:spPr>
        <p:txBody>
          <a:bodyPr wrap="square" tIns="0" bIns="0" anchor="b" anchorCtr="0"/>
          <a:lstStyle>
            <a:lvl1pPr marL="571500" indent="-571500">
              <a:spcBef>
                <a:spcPts val="60"/>
              </a:spcBef>
              <a:buNone/>
              <a:defRPr sz="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Footnote/Source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96686" y="6743700"/>
            <a:ext cx="2460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41388">
              <a:lnSpc>
                <a:spcPct val="100000"/>
              </a:lnSpc>
              <a:spcBef>
                <a:spcPct val="0"/>
              </a:spcBef>
              <a:defRPr sz="600" b="0"/>
            </a:lvl1pPr>
          </a:lstStyle>
          <a:p>
            <a:r>
              <a:rPr lang="en-US" dirty="0" smtClean="0"/>
              <a:t>Kraft Nabisco\KTB0016 - PHASE 2 DISCUSSION DOCUMENT (MARCH 2013)_v3.pptx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94360" y="1600200"/>
            <a:ext cx="8165592" cy="157222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7"/>
          </p:nvPr>
        </p:nvSpPr>
        <p:spPr>
          <a:xfrm>
            <a:off x="685800" y="5769864"/>
            <a:ext cx="7781544" cy="399086"/>
          </a:xfrm>
          <a:solidFill>
            <a:srgbClr val="009DD9"/>
          </a:solidFill>
          <a:ln>
            <a:noFill/>
          </a:ln>
        </p:spPr>
        <p:txBody>
          <a:bodyPr wrap="square" tIns="0" bIns="0" anchor="ctr" anchorCtr="0"/>
          <a:lstStyle>
            <a:lvl1pPr marL="0" indent="0" algn="ctr">
              <a:spcBef>
                <a:spcPts val="0"/>
              </a:spcBef>
              <a:buNone/>
              <a:defRPr sz="1800" b="0" baseline="0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464839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gray">
          <a:xfrm rot="16200000">
            <a:off x="-1078031" y="1091630"/>
            <a:ext cx="236540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sz="600" dirty="0" smtClean="0">
                <a:solidFill>
                  <a:srgbClr val="5F5F5F"/>
                </a:solidFill>
                <a:latin typeface="Calibri"/>
                <a:cs typeface="Calibri"/>
              </a:rPr>
              <a:t>Copyright ©2012 The Nielsen Company. Confidential and proprietary.</a:t>
            </a:r>
            <a:endParaRPr lang="en-US" sz="600" dirty="0">
              <a:solidFill>
                <a:srgbClr val="5F5F5F"/>
              </a:solidFill>
              <a:latin typeface="Calibri"/>
              <a:cs typeface="Calibri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676656"/>
            <a:ext cx="8165465" cy="571500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020824"/>
            <a:ext cx="8165466" cy="4078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8880760" y="6600342"/>
            <a:ext cx="13465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spAutoFit/>
          </a:bodyPr>
          <a:lstStyle/>
          <a:p>
            <a:pPr algn="ctr" defTabSz="914400">
              <a:spcBef>
                <a:spcPts val="0"/>
              </a:spcBef>
            </a:pPr>
            <a:fld id="{0D7D805D-F6E5-43ED-9D8A-77676030D49C}" type="slidenum">
              <a:rPr lang="en-US" sz="900" b="0">
                <a:solidFill>
                  <a:srgbClr val="009DD9"/>
                </a:solidFill>
              </a:rPr>
              <a:pPr algn="ctr" defTabSz="914400">
                <a:spcBef>
                  <a:spcPts val="0"/>
                </a:spcBef>
              </a:pPr>
              <a:t>‹#›</a:t>
            </a:fld>
            <a:endParaRPr lang="en-US" sz="900" b="0" dirty="0">
              <a:solidFill>
                <a:srgbClr val="009DD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964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 cap="all" baseline="0">
          <a:solidFill>
            <a:srgbClr val="009DD9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457200" rtl="0" eaLnBrk="1" latinLnBrk="0" hangingPunct="1">
        <a:lnSpc>
          <a:spcPct val="100000"/>
        </a:lnSpc>
        <a:spcBef>
          <a:spcPts val="800"/>
        </a:spcBef>
        <a:buClr>
          <a:srgbClr val="5F5F5F"/>
        </a:buClr>
        <a:buFont typeface="Arial"/>
        <a:buChar char="•"/>
        <a:defRPr sz="1800" kern="1200" baseline="0">
          <a:solidFill>
            <a:srgbClr val="5F5F5F"/>
          </a:solidFill>
          <a:latin typeface="+mn-lt"/>
          <a:ea typeface="+mn-ea"/>
          <a:cs typeface="+mn-cs"/>
        </a:defRPr>
      </a:lvl1pPr>
      <a:lvl2pPr marL="908050" indent="-457200" algn="l" defTabSz="457200" rtl="0" eaLnBrk="1" latinLnBrk="0" hangingPunct="1">
        <a:lnSpc>
          <a:spcPct val="100000"/>
        </a:lnSpc>
        <a:spcBef>
          <a:spcPts val="800"/>
        </a:spcBef>
        <a:buClr>
          <a:srgbClr val="5F5F5F"/>
        </a:buClr>
        <a:buFont typeface="Arial" pitchFamily="34" charset="0"/>
        <a:buChar char="•"/>
        <a:defRPr sz="1600" kern="1200" baseline="0">
          <a:solidFill>
            <a:srgbClr val="5F5F5F"/>
          </a:solidFill>
          <a:latin typeface="+mn-lt"/>
          <a:ea typeface="+mn-ea"/>
          <a:cs typeface="+mn-cs"/>
        </a:defRPr>
      </a:lvl2pPr>
      <a:lvl3pPr marL="1371600" indent="-457200" algn="l" defTabSz="457200" rtl="0" eaLnBrk="1" latinLnBrk="0" hangingPunct="1">
        <a:lnSpc>
          <a:spcPct val="100000"/>
        </a:lnSpc>
        <a:spcBef>
          <a:spcPts val="700"/>
        </a:spcBef>
        <a:buClr>
          <a:srgbClr val="5F5F5F"/>
        </a:buClr>
        <a:buFont typeface="Arial"/>
        <a:buChar char="•"/>
        <a:defRPr sz="1400" kern="1200" baseline="0">
          <a:solidFill>
            <a:srgbClr val="5F5F5F"/>
          </a:solidFill>
          <a:latin typeface="+mn-lt"/>
          <a:ea typeface="+mn-ea"/>
          <a:cs typeface="+mn-cs"/>
        </a:defRPr>
      </a:lvl3pPr>
      <a:lvl4pPr marL="1825625" indent="-454025" algn="l" defTabSz="457200" rtl="0" eaLnBrk="1" latinLnBrk="0" hangingPunct="1">
        <a:lnSpc>
          <a:spcPct val="100000"/>
        </a:lnSpc>
        <a:spcBef>
          <a:spcPts val="700"/>
        </a:spcBef>
        <a:buClr>
          <a:srgbClr val="5F5F5F"/>
        </a:buClr>
        <a:buFont typeface="Arial" pitchFamily="34" charset="0"/>
        <a:buChar char="•"/>
        <a:defRPr sz="1200" kern="1200" baseline="0">
          <a:solidFill>
            <a:srgbClr val="5F5F5F"/>
          </a:solidFill>
          <a:latin typeface="+mn-lt"/>
          <a:ea typeface="+mn-ea"/>
          <a:cs typeface="+mn-cs"/>
        </a:defRPr>
      </a:lvl4pPr>
      <a:lvl5pPr marL="2286000" indent="-457200" algn="l" defTabSz="457200" rtl="0" eaLnBrk="1" latinLnBrk="0" hangingPunct="1">
        <a:lnSpc>
          <a:spcPct val="100000"/>
        </a:lnSpc>
        <a:spcBef>
          <a:spcPts val="700"/>
        </a:spcBef>
        <a:buClr>
          <a:srgbClr val="5F5F5F"/>
        </a:buClr>
        <a:buFont typeface="Arial" pitchFamily="34" charset="0"/>
        <a:buChar char="•"/>
        <a:defRPr sz="1200" kern="1200" baseline="0">
          <a:solidFill>
            <a:srgbClr val="5F5F5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emf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7" Type="http://schemas.openxmlformats.org/officeDocument/2006/relationships/image" Target="../media/image5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9.emf"/><Relationship Id="rId5" Type="http://schemas.openxmlformats.org/officeDocument/2006/relationships/image" Target="../media/image48.png"/><Relationship Id="rId4" Type="http://schemas.openxmlformats.org/officeDocument/2006/relationships/image" Target="../media/image1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7.emf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CPGSolutions@nielsen.co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hyperlink" Target="mailto:dennis.moore@nielsen.com" TargetMode="External"/><Relationship Id="rId4" Type="http://schemas.openxmlformats.org/officeDocument/2006/relationships/hyperlink" Target="mailto:eyoon@thecambridgegroup.com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1" y="914400"/>
            <a:ext cx="2286000" cy="59436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93725" y="676275"/>
            <a:ext cx="8167688" cy="571500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r>
              <a:rPr lang="en-US" cap="none" dirty="0" smtClean="0"/>
              <a:t>UPCOMING WEBINARS</a:t>
            </a:r>
          </a:p>
        </p:txBody>
      </p:sp>
      <p:sp>
        <p:nvSpPr>
          <p:cNvPr id="2" name="Title 3"/>
          <p:cNvSpPr>
            <a:spLocks/>
          </p:cNvSpPr>
          <p:nvPr/>
        </p:nvSpPr>
        <p:spPr bwMode="auto">
          <a:xfrm>
            <a:off x="601661" y="2273300"/>
            <a:ext cx="8071691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 anchor="b"/>
          <a:lstStyle/>
          <a:p>
            <a:pPr defTabSz="457200"/>
            <a:r>
              <a:rPr lang="en-US" sz="2800" dirty="0" smtClean="0">
                <a:solidFill>
                  <a:srgbClr val="009DD9"/>
                </a:solidFill>
                <a:latin typeface="Calibri" pitchFamily="34" charset="0"/>
              </a:rPr>
              <a:t>REVENUE MANAGEMENT OPTIMIZATION – OCT. BEYOND THE MIDDLE CLASS – NOV. 7TH</a:t>
            </a:r>
            <a:endParaRPr lang="en-US" sz="2800" dirty="0">
              <a:solidFill>
                <a:srgbClr val="009DD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74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onic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440" y="319812"/>
            <a:ext cx="4508560" cy="6538188"/>
          </a:xfrm>
          <a:prstGeom prst="rect">
            <a:avLst/>
          </a:prstGeom>
        </p:spPr>
      </p:pic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Why 10% of Your Consumers Are Worth </a:t>
            </a:r>
            <a:r>
              <a:rPr lang="en-US" dirty="0" smtClean="0"/>
              <a:t>5X </a:t>
            </a:r>
            <a:r>
              <a:rPr lang="en-US" dirty="0"/>
              <a:t>More Than The Rest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 smtClean="0"/>
              <a:t>September 17, 2013</a:t>
            </a: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300" dirty="0"/>
              <a:t>Super Consumers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Presentation Speakers</a:t>
            </a: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3598371" y="4191066"/>
            <a:ext cx="22447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rgbClr val="73B632"/>
                </a:solidFill>
                <a:latin typeface="Calibri" pitchFamily="34" charset="0"/>
              </a:rPr>
              <a:t>CANNON KOO</a:t>
            </a:r>
            <a:br>
              <a:rPr lang="en-US" dirty="0" smtClean="0">
                <a:solidFill>
                  <a:srgbClr val="73B632"/>
                </a:solidFill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Director, Analytics</a:t>
            </a:r>
          </a:p>
          <a:p>
            <a:pPr algn="ctr"/>
            <a:r>
              <a:rPr lang="en-US" sz="1200" dirty="0" smtClean="0">
                <a:latin typeface="Calibri" pitchFamily="34" charset="0"/>
              </a:rPr>
              <a:t>Kraft Foods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1" name="Picture 10" descr="CannonKoo_01.jpg"/>
          <p:cNvPicPr>
            <a:picLocks/>
          </p:cNvPicPr>
          <p:nvPr/>
        </p:nvPicPr>
        <p:blipFill>
          <a:blip r:embed="rId2" cstate="screen">
            <a:grayscl/>
            <a:lum bright="14000" contras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62400" y="2362200"/>
            <a:ext cx="1630712" cy="1625320"/>
          </a:xfrm>
          <a:prstGeom prst="ellipse">
            <a:avLst/>
          </a:prstGeom>
          <a:ln w="19050">
            <a:solidFill>
              <a:schemeClr val="bg2">
                <a:lumMod val="75000"/>
              </a:schemeClr>
            </a:solidFill>
          </a:ln>
          <a:effectLst/>
        </p:spPr>
      </p:pic>
      <p:pic>
        <p:nvPicPr>
          <p:cNvPr id="12" name="Picture 11" descr="Eddie Yoon.JPG"/>
          <p:cNvPicPr>
            <a:picLocks/>
          </p:cNvPicPr>
          <p:nvPr/>
        </p:nvPicPr>
        <p:blipFill>
          <a:blip r:embed="rId3" cstate="print">
            <a:grayscl/>
            <a:lum bright="18000" contrast="3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34942" y="2364754"/>
            <a:ext cx="1628872" cy="1630710"/>
          </a:xfrm>
          <a:prstGeom prst="ellipse">
            <a:avLst/>
          </a:prstGeom>
          <a:ln w="19050">
            <a:solidFill>
              <a:schemeClr val="bg2">
                <a:lumMod val="75000"/>
              </a:schemeClr>
            </a:solidFill>
          </a:ln>
          <a:effectLst/>
        </p:spPr>
      </p:pic>
      <p:sp>
        <p:nvSpPr>
          <p:cNvPr id="13" name="Oval 12"/>
          <p:cNvSpPr>
            <a:spLocks noChangeAspect="1"/>
          </p:cNvSpPr>
          <p:nvPr/>
        </p:nvSpPr>
        <p:spPr>
          <a:xfrm>
            <a:off x="6502416" y="2362266"/>
            <a:ext cx="1625084" cy="1625084"/>
          </a:xfrm>
          <a:prstGeom prst="ellipse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6133608" y="4191066"/>
            <a:ext cx="22447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rgbClr val="73B632"/>
                </a:solidFill>
                <a:latin typeface="Calibri" pitchFamily="34" charset="0"/>
              </a:rPr>
              <a:t>GREG GALLAGHER</a:t>
            </a:r>
            <a:br>
              <a:rPr lang="en-US" dirty="0" smtClean="0">
                <a:solidFill>
                  <a:srgbClr val="73B632"/>
                </a:solidFill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Category Director</a:t>
            </a:r>
          </a:p>
          <a:p>
            <a:pPr algn="ctr"/>
            <a:r>
              <a:rPr lang="en-US" sz="1200" dirty="0" smtClean="0">
                <a:latin typeface="Calibri" pitchFamily="34" charset="0"/>
              </a:rPr>
              <a:t>Kraft Foods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85308" y="4191066"/>
            <a:ext cx="40900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73B632"/>
                </a:solidFill>
                <a:latin typeface="Calibri" pitchFamily="34" charset="0"/>
              </a:rPr>
              <a:t>EDDIE YOON</a:t>
            </a:r>
            <a:br>
              <a:rPr lang="en-US" dirty="0" smtClean="0">
                <a:solidFill>
                  <a:srgbClr val="73B632"/>
                </a:solidFill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Principal</a:t>
            </a:r>
          </a:p>
          <a:p>
            <a:pPr algn="ctr"/>
            <a:r>
              <a:rPr lang="en-US" sz="1200" dirty="0" smtClean="0">
                <a:latin typeface="Calibri" pitchFamily="34" charset="0"/>
              </a:rPr>
              <a:t>The Cambridge Group </a:t>
            </a:r>
          </a:p>
          <a:p>
            <a:pPr algn="ctr"/>
            <a:endParaRPr lang="en-US" sz="12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10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onic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440" y="319812"/>
            <a:ext cx="4508560" cy="6538188"/>
          </a:xfrm>
          <a:prstGeom prst="rect">
            <a:avLst/>
          </a:prstGeom>
        </p:spPr>
      </p:pic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Why 10% of Your Consumers Are Worth </a:t>
            </a:r>
            <a:r>
              <a:rPr lang="en-US" dirty="0" smtClean="0"/>
              <a:t>5X </a:t>
            </a:r>
            <a:r>
              <a:rPr lang="en-US" dirty="0"/>
              <a:t>More Than The Rest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 smtClean="0"/>
              <a:t>September 17, 2013</a:t>
            </a: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300" dirty="0"/>
              <a:t>Super Consumers</a:t>
            </a:r>
          </a:p>
        </p:txBody>
      </p:sp>
    </p:spTree>
    <p:extLst>
      <p:ext uri="{BB962C8B-B14F-4D97-AF65-F5344CB8AC3E}">
        <p14:creationId xmlns:p14="http://schemas.microsoft.com/office/powerpoint/2010/main" val="327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594359" y="633989"/>
            <a:ext cx="8165593" cy="571500"/>
          </a:xfrm>
        </p:spPr>
        <p:txBody>
          <a:bodyPr/>
          <a:lstStyle/>
          <a:p>
            <a:r>
              <a:rPr lang="en-US" dirty="0" smtClean="0"/>
              <a:t>Poll #1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7698" y="1527005"/>
            <a:ext cx="79462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Which best describes your consumer target?</a:t>
            </a:r>
            <a:endParaRPr lang="en-US" sz="3000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07596" y="2475776"/>
            <a:ext cx="6298322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  <a:buSzPct val="130000"/>
            </a:pPr>
            <a:endParaRPr lang="en-US" sz="900" dirty="0" smtClean="0"/>
          </a:p>
          <a:p>
            <a:pPr>
              <a:buClr>
                <a:srgbClr val="0070C0"/>
              </a:buClr>
              <a:buSzPct val="130000"/>
            </a:pPr>
            <a:r>
              <a:rPr lang="en-US" sz="2800" dirty="0" smtClean="0"/>
              <a:t>They drive &gt;50% of category profit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dirty="0" smtClean="0"/>
              <a:t>They give powerful, predictive insights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300" dirty="0"/>
          </a:p>
          <a:p>
            <a:pPr>
              <a:buClr>
                <a:srgbClr val="0070C0"/>
              </a:buClr>
              <a:buSzPct val="130000"/>
            </a:pPr>
            <a:r>
              <a:rPr lang="en-US" sz="2800" dirty="0" smtClean="0"/>
              <a:t>They are focused, findable &amp; easy to reach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They can be easily linked with big data</a:t>
            </a:r>
          </a:p>
          <a:p>
            <a:pPr>
              <a:buClr>
                <a:srgbClr val="0070C0"/>
              </a:buClr>
              <a:buSzPct val="130000"/>
            </a:pPr>
            <a:endParaRPr lang="en-US" sz="2800" dirty="0"/>
          </a:p>
          <a:p>
            <a:pPr>
              <a:buClr>
                <a:srgbClr val="0070C0"/>
              </a:buClr>
              <a:buSzPct val="130000"/>
            </a:pPr>
            <a:r>
              <a:rPr lang="en-US" sz="2800" dirty="0" smtClean="0"/>
              <a:t>All of the above</a:t>
            </a:r>
            <a:endParaRPr lang="en-US" sz="4800" b="1" dirty="0"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424080" y="2682993"/>
            <a:ext cx="776218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7422773" y="3564275"/>
            <a:ext cx="776218" cy="463393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6" name="Rectangle 15"/>
          <p:cNvSpPr/>
          <p:nvPr/>
        </p:nvSpPr>
        <p:spPr>
          <a:xfrm>
            <a:off x="7422773" y="5340027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7422773" y="6236660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7422773" y="4412180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7269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What we’ll cover today</a:t>
            </a:r>
          </a:p>
        </p:txBody>
      </p:sp>
      <p:sp>
        <p:nvSpPr>
          <p:cNvPr id="6" name="Rectangle 5"/>
          <p:cNvSpPr/>
          <p:nvPr/>
        </p:nvSpPr>
        <p:spPr>
          <a:xfrm>
            <a:off x="4460793" y="4664143"/>
            <a:ext cx="25825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THE VALUE OUR CLIENTS HAVE </a:t>
            </a:r>
            <a:br>
              <a:rPr lang="en-US" sz="1400" dirty="0" smtClean="0"/>
            </a:br>
            <a:r>
              <a:rPr lang="en-US" sz="1400" dirty="0" smtClean="0"/>
              <a:t>SEEN WITH THEM</a:t>
            </a:r>
            <a:endParaRPr lang="en-US" sz="1400" dirty="0"/>
          </a:p>
        </p:txBody>
      </p:sp>
      <p:grpSp>
        <p:nvGrpSpPr>
          <p:cNvPr id="7" name="Group 6"/>
          <p:cNvGrpSpPr>
            <a:grpSpLocks/>
          </p:cNvGrpSpPr>
          <p:nvPr/>
        </p:nvGrpSpPr>
        <p:grpSpPr>
          <a:xfrm>
            <a:off x="5145928" y="3327400"/>
            <a:ext cx="1117600" cy="1117600"/>
            <a:chOff x="5226540" y="211424"/>
            <a:chExt cx="1828800" cy="1828800"/>
          </a:xfrm>
          <a:solidFill>
            <a:schemeClr val="accent4"/>
          </a:solidFill>
        </p:grpSpPr>
        <p:sp>
          <p:nvSpPr>
            <p:cNvPr id="8" name="Oval 7"/>
            <p:cNvSpPr/>
            <p:nvPr/>
          </p:nvSpPr>
          <p:spPr>
            <a:xfrm>
              <a:off x="5226540" y="211424"/>
              <a:ext cx="1828800" cy="18288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pic>
          <p:nvPicPr>
            <p:cNvPr id="9" name="Picture 8" descr="Pricing.emf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10380" y="491966"/>
              <a:ext cx="661119" cy="1267715"/>
            </a:xfrm>
            <a:prstGeom prst="rect">
              <a:avLst/>
            </a:prstGeom>
            <a:grpFill/>
          </p:spPr>
        </p:pic>
      </p:grpSp>
      <p:sp>
        <p:nvSpPr>
          <p:cNvPr id="11" name="Rectangle 10"/>
          <p:cNvSpPr/>
          <p:nvPr/>
        </p:nvSpPr>
        <p:spPr>
          <a:xfrm>
            <a:off x="791536" y="4664143"/>
            <a:ext cx="14944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WHO ARE THEY?</a:t>
            </a:r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979951" y="3314303"/>
            <a:ext cx="1117600" cy="111387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5" name="Rectangle 14"/>
          <p:cNvSpPr/>
          <p:nvPr/>
        </p:nvSpPr>
        <p:spPr>
          <a:xfrm>
            <a:off x="761999" y="2209800"/>
            <a:ext cx="4922311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752600" y="2190690"/>
            <a:ext cx="2275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SUPER CONSUMERS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5525868" y="1880616"/>
            <a:ext cx="1014984" cy="1014984"/>
            <a:chOff x="5663300" y="1021018"/>
            <a:chExt cx="1271016" cy="1271016"/>
          </a:xfrm>
        </p:grpSpPr>
        <p:sp>
          <p:nvSpPr>
            <p:cNvPr id="17" name="Oval 16"/>
            <p:cNvSpPr/>
            <p:nvPr/>
          </p:nvSpPr>
          <p:spPr>
            <a:xfrm>
              <a:off x="5663300" y="1021018"/>
              <a:ext cx="1271016" cy="1271016"/>
            </a:xfrm>
            <a:prstGeom prst="ellipse">
              <a:avLst/>
            </a:prstGeom>
            <a:solidFill>
              <a:srgbClr val="00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Picture 17" descr="Shopper.emf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71273" y="1222186"/>
              <a:ext cx="655070" cy="868680"/>
            </a:xfrm>
            <a:prstGeom prst="rect">
              <a:avLst/>
            </a:prstGeom>
          </p:spPr>
        </p:pic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1" y="914400"/>
            <a:ext cx="2286000" cy="5943600"/>
          </a:xfrm>
          <a:prstGeom prst="rect">
            <a:avLst/>
          </a:prstGeom>
        </p:spPr>
      </p:pic>
      <p:pic>
        <p:nvPicPr>
          <p:cNvPr id="20" name="Picture 19" descr="question mark.emf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4512" y="3538208"/>
            <a:ext cx="386172" cy="70163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2607280" y="4664143"/>
            <a:ext cx="18782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WHY YOU SHOULD STOP AND TAKE NOTE</a:t>
            </a:r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3103359" y="3314303"/>
            <a:ext cx="1117600" cy="111387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3256385" y="3412838"/>
            <a:ext cx="7660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  <a:sym typeface="Wingdings"/>
              </a:rPr>
              <a:t>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03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are they?</a:t>
            </a:r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4987085" y="2148391"/>
            <a:ext cx="914400" cy="914400"/>
            <a:chOff x="747239" y="4805622"/>
            <a:chExt cx="1271016" cy="1271016"/>
          </a:xfrm>
        </p:grpSpPr>
        <p:sp>
          <p:nvSpPr>
            <p:cNvPr id="4" name="Oval 3"/>
            <p:cNvSpPr/>
            <p:nvPr/>
          </p:nvSpPr>
          <p:spPr>
            <a:xfrm>
              <a:off x="747239" y="4805622"/>
              <a:ext cx="1271016" cy="1271016"/>
            </a:xfrm>
            <a:prstGeom prst="ellipse">
              <a:avLst/>
            </a:prstGeom>
            <a:solidFill>
              <a:srgbClr val="B21DA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" name="Picture 5" descr="Audience.emf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4321" y="5180526"/>
              <a:ext cx="896853" cy="5212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18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They may seem familiar…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1" y="914400"/>
            <a:ext cx="2286000" cy="59436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442816" y="2850239"/>
            <a:ext cx="2173480" cy="2173480"/>
          </a:xfrm>
          <a:prstGeom prst="ellipse">
            <a:avLst/>
          </a:prstGeom>
          <a:noFill/>
          <a:ln>
            <a:solidFill>
              <a:schemeClr val="accent1"/>
            </a:solidFill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953800" y="2770857"/>
            <a:ext cx="2176272" cy="2176272"/>
          </a:xfrm>
          <a:prstGeom prst="ellipse">
            <a:avLst/>
          </a:prstGeom>
          <a:noFill/>
          <a:ln>
            <a:solidFill>
              <a:srgbClr val="73B632"/>
            </a:solidFill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Box 1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555106" y="3675304"/>
            <a:ext cx="1880804" cy="45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3247" tIns="43247" rIns="43247" bIns="43247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2400" b="0" dirty="0" smtClean="0">
                <a:solidFill>
                  <a:schemeClr val="accent1"/>
                </a:solidFill>
                <a:latin typeface="+mj-lt"/>
              </a:rPr>
              <a:t>HEAVY USER</a:t>
            </a:r>
            <a:endParaRPr lang="en-US" sz="2400" b="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4311744" y="3403139"/>
            <a:ext cx="1493044" cy="826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3247" tIns="43247" rIns="43247" bIns="43247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0" algn="ctr" defTabSz="457200"/>
            <a:r>
              <a:rPr lang="en-US" sz="2400" b="0" dirty="0">
                <a:solidFill>
                  <a:srgbClr val="73B632"/>
                </a:solidFill>
                <a:latin typeface="Calibri"/>
              </a:rPr>
              <a:t>HIGHLY INVOLVED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019391" y="2427208"/>
            <a:ext cx="986200" cy="986200"/>
            <a:chOff x="747239" y="1021018"/>
            <a:chExt cx="1271016" cy="1271016"/>
          </a:xfrm>
        </p:grpSpPr>
        <p:sp>
          <p:nvSpPr>
            <p:cNvPr id="16" name="Oval 15"/>
            <p:cNvSpPr/>
            <p:nvPr/>
          </p:nvSpPr>
          <p:spPr>
            <a:xfrm>
              <a:off x="747239" y="1021018"/>
              <a:ext cx="1271016" cy="1271016"/>
            </a:xfrm>
            <a:prstGeom prst="ellipse">
              <a:avLst/>
            </a:prstGeom>
            <a:solidFill>
              <a:srgbClr val="009D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7" name="Picture 16" descr="Retail_CPG.emf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2916" y="1309054"/>
              <a:ext cx="799662" cy="694944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3785575" y="2426084"/>
            <a:ext cx="975984" cy="975984"/>
            <a:chOff x="7696200" y="990600"/>
            <a:chExt cx="1271016" cy="1271016"/>
          </a:xfrm>
        </p:grpSpPr>
        <p:sp>
          <p:nvSpPr>
            <p:cNvPr id="19" name="Oval 18"/>
            <p:cNvSpPr/>
            <p:nvPr/>
          </p:nvSpPr>
          <p:spPr>
            <a:xfrm>
              <a:off x="7696200" y="990600"/>
              <a:ext cx="1271016" cy="1271016"/>
            </a:xfrm>
            <a:prstGeom prst="ellipse">
              <a:avLst/>
            </a:prstGeom>
            <a:solidFill>
              <a:srgbClr val="73B63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 descr="shop_along.emf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4508" y="1325662"/>
              <a:ext cx="914400" cy="6008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540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495204" y="1957244"/>
            <a:ext cx="2789712" cy="2789712"/>
            <a:chOff x="2495204" y="2426810"/>
            <a:chExt cx="2789712" cy="2789712"/>
          </a:xfrm>
        </p:grpSpPr>
        <p:sp>
          <p:nvSpPr>
            <p:cNvPr id="5" name="Oval 4"/>
            <p:cNvSpPr/>
            <p:nvPr/>
          </p:nvSpPr>
          <p:spPr>
            <a:xfrm>
              <a:off x="2495204" y="2426810"/>
              <a:ext cx="2789712" cy="2789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6"/>
            <p:cNvSpPr txBox="1">
              <a:spLocks noChangeArrowheads="1"/>
            </p:cNvSpPr>
            <p:nvPr/>
          </p:nvSpPr>
          <p:spPr bwMode="auto">
            <a:xfrm>
              <a:off x="2911719" y="3579255"/>
              <a:ext cx="173221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solidFill>
                    <a:schemeClr val="bg1"/>
                  </a:solidFill>
                  <a:latin typeface="+mn-lt"/>
                </a:rPr>
                <a:t>HEAVY </a:t>
              </a:r>
              <a:r>
                <a:rPr lang="en-US" sz="1800" dirty="0" smtClean="0">
                  <a:solidFill>
                    <a:schemeClr val="bg1"/>
                  </a:solidFill>
                  <a:latin typeface="+mn-lt"/>
                </a:rPr>
                <a:t/>
              </a:r>
              <a:br>
                <a:rPr lang="en-US" sz="1800" dirty="0" smtClean="0">
                  <a:solidFill>
                    <a:schemeClr val="bg1"/>
                  </a:solidFill>
                  <a:latin typeface="+mn-lt"/>
                </a:rPr>
              </a:br>
              <a:r>
                <a:rPr lang="en-US" sz="1800" dirty="0" smtClean="0">
                  <a:solidFill>
                    <a:schemeClr val="bg1"/>
                  </a:solidFill>
                  <a:latin typeface="+mn-lt"/>
                </a:rPr>
                <a:t>USER</a:t>
              </a:r>
              <a:endParaRPr lang="en-US" sz="1800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019860" y="1952988"/>
            <a:ext cx="3107451" cy="2802136"/>
            <a:chOff x="4019860" y="2422554"/>
            <a:chExt cx="3107451" cy="2802136"/>
          </a:xfrm>
        </p:grpSpPr>
        <p:sp>
          <p:nvSpPr>
            <p:cNvPr id="6" name="Oval 5"/>
            <p:cNvSpPr/>
            <p:nvPr/>
          </p:nvSpPr>
          <p:spPr>
            <a:xfrm>
              <a:off x="4019860" y="2422554"/>
              <a:ext cx="2802136" cy="2802136"/>
            </a:xfrm>
            <a:prstGeom prst="ellipse">
              <a:avLst/>
            </a:prstGeom>
            <a:solidFill>
              <a:srgbClr val="73B63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13" name="TextBox 6"/>
            <p:cNvSpPr txBox="1">
              <a:spLocks noChangeArrowheads="1"/>
            </p:cNvSpPr>
            <p:nvPr/>
          </p:nvSpPr>
          <p:spPr bwMode="auto">
            <a:xfrm>
              <a:off x="5395099" y="3511214"/>
              <a:ext cx="173221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solidFill>
                    <a:schemeClr val="bg1"/>
                  </a:solidFill>
                  <a:latin typeface="+mn-lt"/>
                </a:rPr>
                <a:t>HIGHLY </a:t>
              </a:r>
              <a:r>
                <a:rPr lang="en-US" sz="1800" dirty="0" smtClean="0">
                  <a:solidFill>
                    <a:schemeClr val="bg1"/>
                  </a:solidFill>
                  <a:latin typeface="+mn-lt"/>
                </a:rPr>
                <a:t/>
              </a:r>
              <a:br>
                <a:rPr lang="en-US" sz="1800" dirty="0" smtClean="0">
                  <a:solidFill>
                    <a:schemeClr val="bg1"/>
                  </a:solidFill>
                  <a:latin typeface="+mn-lt"/>
                </a:rPr>
              </a:br>
              <a:r>
                <a:rPr lang="en-US" sz="1800" dirty="0" smtClean="0">
                  <a:solidFill>
                    <a:schemeClr val="bg1"/>
                  </a:solidFill>
                  <a:latin typeface="+mn-lt"/>
                </a:rPr>
                <a:t>INVOLVED</a:t>
              </a:r>
              <a:endParaRPr lang="en-US" sz="1800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977" y="726083"/>
            <a:ext cx="8166672" cy="571500"/>
          </a:xfrm>
        </p:spPr>
        <p:txBody>
          <a:bodyPr/>
          <a:lstStyle/>
          <a:p>
            <a:r>
              <a:rPr lang="en-US" sz="2800" dirty="0"/>
              <a:t>But they are more POWERFUL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563770" y="1255447"/>
            <a:ext cx="8160322" cy="315118"/>
          </a:xfrm>
        </p:spPr>
        <p:txBody>
          <a:bodyPr/>
          <a:lstStyle/>
          <a:p>
            <a:r>
              <a:rPr lang="en-US" dirty="0"/>
              <a:t>10% of HH typically drive 30% of sales and as much as 50% of </a:t>
            </a:r>
            <a:r>
              <a:rPr lang="en-US" dirty="0" smtClean="0"/>
              <a:t>profit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3737856" y="2182388"/>
            <a:ext cx="1732212" cy="2339224"/>
            <a:chOff x="3737856" y="2651954"/>
            <a:chExt cx="1732212" cy="2339224"/>
          </a:xfrm>
        </p:grpSpPr>
        <p:pic>
          <p:nvPicPr>
            <p:cNvPr id="7" name="Picture 6" descr="3.png"/>
            <p:cNvPicPr>
              <a:picLocks noChangeAspect="1"/>
            </p:cNvPicPr>
            <p:nvPr/>
          </p:nvPicPr>
          <p:blipFill>
            <a:blip r:embed="rId2" cstate="screen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90061" y="2651954"/>
              <a:ext cx="1394856" cy="2339224"/>
            </a:xfrm>
            <a:prstGeom prst="rect">
              <a:avLst/>
            </a:prstGeom>
          </p:spPr>
        </p:pic>
        <p:sp>
          <p:nvSpPr>
            <p:cNvPr id="8" name="TextBox 6"/>
            <p:cNvSpPr txBox="1">
              <a:spLocks noChangeArrowheads="1"/>
            </p:cNvSpPr>
            <p:nvPr/>
          </p:nvSpPr>
          <p:spPr bwMode="auto">
            <a:xfrm>
              <a:off x="3737856" y="3510975"/>
              <a:ext cx="173221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>
                  <a:solidFill>
                    <a:schemeClr val="bg1"/>
                  </a:solidFill>
                  <a:latin typeface="+mn-lt"/>
                </a:rPr>
                <a:t>SUPER </a:t>
              </a:r>
              <a:r>
                <a:rPr lang="en-US" sz="1800" dirty="0" smtClean="0">
                  <a:solidFill>
                    <a:schemeClr val="bg1"/>
                  </a:solidFill>
                  <a:latin typeface="+mn-lt"/>
                </a:rPr>
                <a:t/>
              </a:r>
              <a:br>
                <a:rPr lang="en-US" sz="1800" dirty="0" smtClean="0">
                  <a:solidFill>
                    <a:schemeClr val="bg1"/>
                  </a:solidFill>
                  <a:latin typeface="+mn-lt"/>
                </a:rPr>
              </a:br>
              <a:r>
                <a:rPr lang="en-US" sz="1800" dirty="0" smtClean="0">
                  <a:solidFill>
                    <a:schemeClr val="bg1"/>
                  </a:solidFill>
                  <a:latin typeface="+mn-lt"/>
                </a:rPr>
                <a:t>CONSUMERS</a:t>
              </a:r>
              <a:endParaRPr lang="en-US" sz="1800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024695" y="3228760"/>
            <a:ext cx="7512200" cy="338554"/>
            <a:chOff x="1024695" y="3698326"/>
            <a:chExt cx="7512200" cy="338554"/>
          </a:xfrm>
        </p:grpSpPr>
        <p:sp>
          <p:nvSpPr>
            <p:cNvPr id="11" name="TextBox 6"/>
            <p:cNvSpPr txBox="1">
              <a:spLocks noChangeArrowheads="1"/>
            </p:cNvSpPr>
            <p:nvPr/>
          </p:nvSpPr>
          <p:spPr bwMode="auto">
            <a:xfrm>
              <a:off x="1040860" y="3698326"/>
              <a:ext cx="159011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+mn-lt"/>
                </a:rPr>
                <a:t>ECONOMICALLY</a:t>
              </a:r>
            </a:p>
          </p:txBody>
        </p:sp>
        <p:sp>
          <p:nvSpPr>
            <p:cNvPr id="12" name="TextBox 6"/>
            <p:cNvSpPr txBox="1">
              <a:spLocks noChangeArrowheads="1"/>
            </p:cNvSpPr>
            <p:nvPr/>
          </p:nvSpPr>
          <p:spPr bwMode="auto">
            <a:xfrm>
              <a:off x="6946776" y="3698326"/>
              <a:ext cx="159011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+mn-lt"/>
                </a:rPr>
                <a:t>EMOTIONALLY</a:t>
              </a:r>
            </a:p>
          </p:txBody>
        </p:sp>
        <p:cxnSp>
          <p:nvCxnSpPr>
            <p:cNvPr id="21" name="Straight Connector 20"/>
            <p:cNvCxnSpPr/>
            <p:nvPr/>
          </p:nvCxnSpPr>
          <p:spPr>
            <a:xfrm flipH="1">
              <a:off x="1024695" y="4003108"/>
              <a:ext cx="1443226" cy="0"/>
            </a:xfrm>
            <a:prstGeom prst="line">
              <a:avLst/>
            </a:prstGeom>
            <a:ln>
              <a:headEnd type="none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6853259" y="4003108"/>
              <a:ext cx="1443226" cy="0"/>
            </a:xfrm>
            <a:prstGeom prst="line">
              <a:avLst/>
            </a:prstGeom>
            <a:ln>
              <a:solidFill>
                <a:srgbClr val="73B632"/>
              </a:solidFill>
              <a:head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/>
          <p:cNvSpPr/>
          <p:nvPr/>
        </p:nvSpPr>
        <p:spPr>
          <a:xfrm>
            <a:off x="4715851" y="4953173"/>
            <a:ext cx="4255153" cy="1867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50" indent="-234950">
              <a:buClr>
                <a:srgbClr val="5166CF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Calibri" pitchFamily="34" charset="0"/>
              </a:rPr>
              <a:t>Above average </a:t>
            </a:r>
            <a:r>
              <a:rPr lang="en-US" sz="1600" dirty="0">
                <a:latin typeface="Calibri" pitchFamily="34" charset="0"/>
              </a:rPr>
              <a:t>category </a:t>
            </a:r>
            <a:r>
              <a:rPr lang="en-US" sz="1600" dirty="0" smtClean="0">
                <a:latin typeface="Calibri" pitchFamily="34" charset="0"/>
              </a:rPr>
              <a:t>affinity &amp; knowledge</a:t>
            </a:r>
          </a:p>
          <a:p>
            <a:pPr marL="234950" indent="-234950">
              <a:buClr>
                <a:srgbClr val="5166CF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Calibri" pitchFamily="34" charset="0"/>
              </a:rPr>
              <a:t>Shop </a:t>
            </a:r>
            <a:r>
              <a:rPr lang="en-US" sz="1600" dirty="0">
                <a:latin typeface="Calibri" pitchFamily="34" charset="0"/>
              </a:rPr>
              <a:t>the category more </a:t>
            </a:r>
            <a:r>
              <a:rPr lang="en-US" sz="1600" dirty="0" smtClean="0">
                <a:latin typeface="Calibri" pitchFamily="34" charset="0"/>
              </a:rPr>
              <a:t>frequently &amp; more </a:t>
            </a:r>
            <a:r>
              <a:rPr lang="en-US" sz="1600" dirty="0">
                <a:latin typeface="Calibri" pitchFamily="34" charset="0"/>
              </a:rPr>
              <a:t>open to marketing </a:t>
            </a:r>
            <a:r>
              <a:rPr lang="en-US" sz="1600" dirty="0" smtClean="0">
                <a:latin typeface="Calibri" pitchFamily="34" charset="0"/>
              </a:rPr>
              <a:t>messages</a:t>
            </a:r>
          </a:p>
          <a:p>
            <a:pPr marL="234950" indent="-234950">
              <a:buClr>
                <a:srgbClr val="5166CF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Calibri" pitchFamily="34" charset="0"/>
              </a:rPr>
              <a:t>Can articulate and anticipate what is ‘around the corner’</a:t>
            </a:r>
            <a:endParaRPr lang="en-US" sz="1600" dirty="0">
              <a:latin typeface="Calibri" pitchFamily="34" charset="0"/>
            </a:endParaRPr>
          </a:p>
          <a:p>
            <a:pPr marL="285750" indent="-285750">
              <a:spcBef>
                <a:spcPts val="406"/>
              </a:spcBef>
              <a:buClr>
                <a:srgbClr val="5166CF"/>
              </a:buClr>
              <a:buFont typeface="Wingdings" pitchFamily="2" charset="2"/>
              <a:buChar char="Ø"/>
            </a:pPr>
            <a:endParaRPr lang="en-US" sz="1600" dirty="0">
              <a:latin typeface="Calibri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75787" y="4965530"/>
            <a:ext cx="3477851" cy="93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50" indent="-234950">
              <a:buClr>
                <a:srgbClr val="5166CF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Calibri" pitchFamily="34" charset="0"/>
              </a:rPr>
              <a:t>Over index in volume, sales &amp; profit</a:t>
            </a:r>
          </a:p>
          <a:p>
            <a:pPr marL="234950" indent="-234950">
              <a:spcBef>
                <a:spcPts val="406"/>
              </a:spcBef>
              <a:buClr>
                <a:srgbClr val="5166CF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Calibri" pitchFamily="34" charset="0"/>
              </a:rPr>
              <a:t>Constantly </a:t>
            </a:r>
            <a:r>
              <a:rPr lang="en-US" sz="1600" dirty="0">
                <a:latin typeface="Calibri" pitchFamily="34" charset="0"/>
              </a:rPr>
              <a:t>looking for </a:t>
            </a:r>
            <a:r>
              <a:rPr lang="en-US" sz="1600" dirty="0" smtClean="0">
                <a:latin typeface="Calibri" pitchFamily="34" charset="0"/>
              </a:rPr>
              <a:t>new products</a:t>
            </a:r>
          </a:p>
          <a:p>
            <a:pPr marL="234950" indent="-234950">
              <a:spcBef>
                <a:spcPts val="406"/>
              </a:spcBef>
              <a:buClr>
                <a:srgbClr val="5166CF"/>
              </a:buClr>
              <a:buFont typeface="Wingdings" pitchFamily="2" charset="2"/>
              <a:buChar char="Ø"/>
            </a:pPr>
            <a:r>
              <a:rPr lang="en-US" sz="1600" dirty="0">
                <a:latin typeface="Calibri" pitchFamily="34" charset="0"/>
              </a:rPr>
              <a:t>Will pay a price </a:t>
            </a:r>
            <a:r>
              <a:rPr lang="en-US" sz="1600" dirty="0" smtClean="0">
                <a:latin typeface="Calibri" pitchFamily="34" charset="0"/>
              </a:rPr>
              <a:t>premium</a:t>
            </a:r>
            <a:endParaRPr lang="en-US" sz="16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28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594359" y="633989"/>
            <a:ext cx="8165593" cy="571500"/>
          </a:xfrm>
        </p:spPr>
        <p:txBody>
          <a:bodyPr/>
          <a:lstStyle/>
          <a:p>
            <a:r>
              <a:rPr lang="en-US" dirty="0" smtClean="0"/>
              <a:t>Poll #2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7698" y="1258408"/>
            <a:ext cx="7946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What concerns you about Super Consumers (check all that apply)?</a:t>
            </a:r>
            <a:endParaRPr lang="en-US" sz="3000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07596" y="2274071"/>
            <a:ext cx="6186486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  <a:buSzPct val="130000"/>
            </a:pPr>
            <a:endParaRPr lang="en-US" sz="800" dirty="0" smtClean="0"/>
          </a:p>
          <a:p>
            <a:pPr>
              <a:buClr>
                <a:srgbClr val="0070C0"/>
              </a:buClr>
              <a:buSzPct val="130000"/>
            </a:pPr>
            <a:r>
              <a:rPr lang="en-US" sz="2400" dirty="0" smtClean="0"/>
              <a:t>They seem like weird people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400" dirty="0" smtClean="0"/>
              <a:t>They must be rich people</a:t>
            </a:r>
          </a:p>
          <a:p>
            <a:pPr>
              <a:buClr>
                <a:srgbClr val="0070C0"/>
              </a:buClr>
              <a:buSzPct val="130000"/>
            </a:pP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They are saturated</a:t>
            </a:r>
          </a:p>
          <a:p>
            <a:pPr>
              <a:buClr>
                <a:srgbClr val="0070C0"/>
              </a:buClr>
              <a:buSzPct val="130000"/>
            </a:pP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00" dirty="0" smtClean="0"/>
          </a:p>
          <a:p>
            <a:pPr>
              <a:buClr>
                <a:srgbClr val="0070C0"/>
              </a:buClr>
              <a:buSzPct val="130000"/>
            </a:pPr>
            <a:r>
              <a:rPr lang="en-US" sz="2400" dirty="0"/>
              <a:t>Not relevant for my category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I can’t win with them</a:t>
            </a:r>
          </a:p>
          <a:p>
            <a:pPr>
              <a:buClr>
                <a:srgbClr val="0070C0"/>
              </a:buClr>
              <a:buSzPct val="130000"/>
            </a:pPr>
            <a:endParaRPr lang="en-US" sz="2400" dirty="0" smtClean="0"/>
          </a:p>
          <a:p>
            <a:pPr>
              <a:buClr>
                <a:srgbClr val="0070C0"/>
              </a:buClr>
              <a:buSzPct val="130000"/>
            </a:pPr>
            <a:r>
              <a:rPr lang="en-US" sz="2400" dirty="0" smtClean="0"/>
              <a:t>I can’t find them</a:t>
            </a:r>
            <a:endParaRPr lang="en-US" sz="4400" b="1" dirty="0"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424080" y="2451296"/>
            <a:ext cx="776218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7422773" y="3228098"/>
            <a:ext cx="776218" cy="463393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6" name="Rectangle 15"/>
          <p:cNvSpPr/>
          <p:nvPr/>
        </p:nvSpPr>
        <p:spPr>
          <a:xfrm>
            <a:off x="7422773" y="4721463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7422773" y="6218670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7422773" y="3936884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7422773" y="5510519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6328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59891" y="3181946"/>
            <a:ext cx="4263081" cy="58521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you SHOULD STOP!  AND TAKE NOTE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5050960" y="2132360"/>
            <a:ext cx="914400" cy="914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063317" y="1452386"/>
            <a:ext cx="874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udi 01 e"/>
              </a:rPr>
              <a:t> </a:t>
            </a:r>
            <a:r>
              <a:rPr lang="en-US" dirty="0" smtClean="0">
                <a:latin typeface="Nudi 01 e"/>
                <a:sym typeface="Wingdings"/>
              </a:rPr>
              <a:t></a:t>
            </a:r>
            <a:r>
              <a:rPr lang="en-US" sz="6000" dirty="0" smtClean="0">
                <a:latin typeface="Nudi 01 e"/>
                <a:sym typeface="Wingdings"/>
              </a:rPr>
              <a:t>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00977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010295"/>
            <a:ext cx="8166672" cy="571500"/>
          </a:xfrm>
        </p:spPr>
        <p:txBody>
          <a:bodyPr/>
          <a:lstStyle/>
          <a:p>
            <a:r>
              <a:rPr lang="en-US" sz="3200" dirty="0" smtClean="0"/>
              <a:t>#1—THEY EXIST </a:t>
            </a:r>
            <a:r>
              <a:rPr lang="en-US" sz="3200" dirty="0" err="1" smtClean="0"/>
              <a:t>EVERYwhere</a:t>
            </a:r>
            <a:endParaRPr lang="en-US" sz="3200" dirty="0"/>
          </a:p>
        </p:txBody>
      </p:sp>
      <p:grpSp>
        <p:nvGrpSpPr>
          <p:cNvPr id="8" name="Group 7"/>
          <p:cNvGrpSpPr/>
          <p:nvPr/>
        </p:nvGrpSpPr>
        <p:grpSpPr>
          <a:xfrm>
            <a:off x="295835" y="1887699"/>
            <a:ext cx="6475662" cy="3953025"/>
            <a:chOff x="773005" y="1688180"/>
            <a:chExt cx="7431882" cy="4536743"/>
          </a:xfrm>
        </p:grpSpPr>
        <p:pic>
          <p:nvPicPr>
            <p:cNvPr id="7" name="Picture 6"/>
            <p:cNvPicPr/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 bwMode="auto">
            <a:xfrm>
              <a:off x="773005" y="1799393"/>
              <a:ext cx="7431882" cy="44255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2446630" y="1688180"/>
              <a:ext cx="5301048" cy="8078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Super Consumers – The Top 10%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(Across 40 CPG Categories of $50B in Sales)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771497" y="1863962"/>
            <a:ext cx="23725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Other Non CPG :</a:t>
            </a:r>
          </a:p>
          <a:p>
            <a:endParaRPr lang="en-US" b="1" u="sng" dirty="0" smtClean="0"/>
          </a:p>
          <a:p>
            <a:pPr algn="ctr"/>
            <a:r>
              <a:rPr lang="en-US" b="1" dirty="0" smtClean="0">
                <a:solidFill>
                  <a:schemeClr val="bg2"/>
                </a:solidFill>
              </a:rPr>
              <a:t>Air Travel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1600" b="1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1600" b="1" dirty="0"/>
          </a:p>
          <a:p>
            <a:pPr marL="285750" indent="-285750">
              <a:buFont typeface="Arial" pitchFamily="34" charset="0"/>
              <a:buChar char="•"/>
            </a:pPr>
            <a:endParaRPr lang="en-US" sz="1600" b="1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1600" b="1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1600" b="1" dirty="0"/>
          </a:p>
          <a:p>
            <a:pPr algn="ctr"/>
            <a:r>
              <a:rPr lang="en-US" b="1" dirty="0" smtClean="0">
                <a:solidFill>
                  <a:schemeClr val="bg2"/>
                </a:solidFill>
              </a:rPr>
              <a:t>Restaurants</a:t>
            </a:r>
            <a:endParaRPr lang="en-US" dirty="0">
              <a:solidFill>
                <a:schemeClr val="bg2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043348" y="2938852"/>
            <a:ext cx="655109" cy="568964"/>
            <a:chOff x="1194248" y="3200400"/>
            <a:chExt cx="844708" cy="771428"/>
          </a:xfrm>
          <a:solidFill>
            <a:schemeClr val="accent2"/>
          </a:solidFill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212602" y="3200400"/>
              <a:ext cx="771430" cy="771428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94248" y="3329966"/>
              <a:ext cx="844708" cy="6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9%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972369" y="2747047"/>
            <a:ext cx="1005840" cy="1005840"/>
            <a:chOff x="3352800" y="2743200"/>
            <a:chExt cx="1005840" cy="1005840"/>
          </a:xfrm>
          <a:solidFill>
            <a:schemeClr val="accent1"/>
          </a:solidFill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352800" y="2743200"/>
              <a:ext cx="1005840" cy="100584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523532" y="2973791"/>
              <a:ext cx="735427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44%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611754" y="2952239"/>
            <a:ext cx="748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3B632"/>
                </a:solidFill>
              </a:rPr>
              <a:t>=</a:t>
            </a:r>
            <a:endParaRPr lang="en-US" sz="2800" b="1" dirty="0">
              <a:solidFill>
                <a:srgbClr val="73B632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166892" y="4697659"/>
            <a:ext cx="543922" cy="457200"/>
            <a:chOff x="1212602" y="3200400"/>
            <a:chExt cx="906536" cy="771428"/>
          </a:xfrm>
          <a:solidFill>
            <a:schemeClr val="accent2"/>
          </a:solidFill>
        </p:grpSpPr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1212602" y="3200400"/>
              <a:ext cx="771430" cy="771428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233239" y="3292136"/>
              <a:ext cx="885899" cy="623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5%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784956" y="4456429"/>
            <a:ext cx="1371600" cy="822960"/>
            <a:chOff x="3148914" y="2743200"/>
            <a:chExt cx="1371600" cy="822960"/>
          </a:xfrm>
          <a:solidFill>
            <a:srgbClr val="B21DAC"/>
          </a:solidFill>
        </p:grpSpPr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352800" y="2743200"/>
              <a:ext cx="822960" cy="8229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148914" y="2961434"/>
              <a:ext cx="1371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24%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628227" y="4698692"/>
            <a:ext cx="748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3B632"/>
                </a:solidFill>
              </a:rPr>
              <a:t>=</a:t>
            </a:r>
            <a:endParaRPr lang="en-US" sz="2800" b="1" dirty="0">
              <a:solidFill>
                <a:srgbClr val="73B63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55679" y="5313403"/>
            <a:ext cx="1811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accent2"/>
                </a:solidFill>
              </a:rPr>
              <a:t>Consumers </a:t>
            </a:r>
            <a:r>
              <a:rPr lang="en-US" sz="1200" dirty="0" smtClean="0"/>
              <a:t>       </a:t>
            </a:r>
            <a:r>
              <a:rPr lang="en-US" sz="1200" b="1" dirty="0" smtClean="0">
                <a:solidFill>
                  <a:schemeClr val="accent1"/>
                </a:solidFill>
              </a:rPr>
              <a:t>Revenue</a:t>
            </a:r>
            <a:endParaRPr lang="en-US" sz="1200" b="1" dirty="0">
              <a:solidFill>
                <a:schemeClr val="accent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083183" y="3774163"/>
            <a:ext cx="1811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accent2"/>
                </a:solidFill>
              </a:rPr>
              <a:t>Consumers </a:t>
            </a:r>
            <a:r>
              <a:rPr lang="en-US" sz="1200" dirty="0" smtClean="0"/>
              <a:t>       </a:t>
            </a:r>
            <a:r>
              <a:rPr lang="en-US" sz="1200" b="1" dirty="0" smtClean="0">
                <a:solidFill>
                  <a:schemeClr val="accent1"/>
                </a:solidFill>
              </a:rPr>
              <a:t>Revenue</a:t>
            </a:r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37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ject 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1587" cy="1587"/>
          </a:xfrm>
          <a:prstGeom prst="rect">
            <a:avLst/>
          </a:prstGeom>
          <a:noFill/>
        </p:spPr>
      </p:pic>
      <p:grpSp>
        <p:nvGrpSpPr>
          <p:cNvPr id="23" name="Group 22"/>
          <p:cNvGrpSpPr/>
          <p:nvPr/>
        </p:nvGrpSpPr>
        <p:grpSpPr>
          <a:xfrm>
            <a:off x="685644" y="2280326"/>
            <a:ext cx="4280675" cy="2855370"/>
            <a:chOff x="672325" y="2723177"/>
            <a:chExt cx="4280675" cy="2855370"/>
          </a:xfrm>
        </p:grpSpPr>
        <p:sp>
          <p:nvSpPr>
            <p:cNvPr id="11" name="circle001137702"/>
            <p:cNvSpPr/>
            <p:nvPr/>
          </p:nvSpPr>
          <p:spPr>
            <a:xfrm>
              <a:off x="672325" y="2723177"/>
              <a:ext cx="2855370" cy="285537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circle002137702"/>
            <p:cNvSpPr/>
            <p:nvPr/>
          </p:nvSpPr>
          <p:spPr>
            <a:xfrm>
              <a:off x="3147105" y="3247915"/>
              <a:ext cx="1805895" cy="18058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lens1137702"/>
            <p:cNvSpPr/>
            <p:nvPr/>
          </p:nvSpPr>
          <p:spPr>
            <a:xfrm>
              <a:off x="3147105" y="3536206"/>
              <a:ext cx="380589" cy="1229312"/>
            </a:xfrm>
            <a:custGeom>
              <a:avLst/>
              <a:gdLst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  <a:gd name="connsiteX0" fmla="*/ 322242 w 507831"/>
                <a:gd name="connsiteY0" fmla="*/ 1640306 h 1640306"/>
                <a:gd name="connsiteX1" fmla="*/ 340801 w 507831"/>
                <a:gd name="connsiteY1" fmla="*/ 1600208 h 1640306"/>
                <a:gd name="connsiteX2" fmla="*/ 359360 w 507831"/>
                <a:gd name="connsiteY2" fmla="*/ 1557467 h 1640306"/>
                <a:gd name="connsiteX3" fmla="*/ 377919 w 507831"/>
                <a:gd name="connsiteY3" fmla="*/ 1511592 h 1640306"/>
                <a:gd name="connsiteX4" fmla="*/ 396478 w 507831"/>
                <a:gd name="connsiteY4" fmla="*/ 1461913 h 1640306"/>
                <a:gd name="connsiteX5" fmla="*/ 415037 w 507831"/>
                <a:gd name="connsiteY5" fmla="*/ 1407465 h 1640306"/>
                <a:gd name="connsiteX6" fmla="*/ 433596 w 507831"/>
                <a:gd name="connsiteY6" fmla="*/ 1346770 h 1640306"/>
                <a:gd name="connsiteX7" fmla="*/ 452155 w 507831"/>
                <a:gd name="connsiteY7" fmla="*/ 1277348 h 1640306"/>
                <a:gd name="connsiteX8" fmla="*/ 470713 w 507831"/>
                <a:gd name="connsiteY8" fmla="*/ 1194372 h 1640306"/>
                <a:gd name="connsiteX9" fmla="*/ 489272 w 507831"/>
                <a:gd name="connsiteY9" fmla="*/ 1085415 h 1640306"/>
                <a:gd name="connsiteX10" fmla="*/ 495459 w 507831"/>
                <a:gd name="connsiteY10" fmla="*/ 1036914 h 1640306"/>
                <a:gd name="connsiteX11" fmla="*/ 501645 w 507831"/>
                <a:gd name="connsiteY11" fmla="*/ 973548 h 1640306"/>
                <a:gd name="connsiteX12" fmla="*/ 506144 w 507831"/>
                <a:gd name="connsiteY12" fmla="*/ 900305 h 1640306"/>
                <a:gd name="connsiteX13" fmla="*/ 507831 w 507831"/>
                <a:gd name="connsiteY13" fmla="*/ 821368 h 1640306"/>
                <a:gd name="connsiteX14" fmla="*/ 506144 w 507831"/>
                <a:gd name="connsiteY14" fmla="*/ 740001 h 1640306"/>
                <a:gd name="connsiteX15" fmla="*/ 501645 w 507831"/>
                <a:gd name="connsiteY15" fmla="*/ 666758 h 1640306"/>
                <a:gd name="connsiteX16" fmla="*/ 495459 w 507831"/>
                <a:gd name="connsiteY16" fmla="*/ 603392 h 1640306"/>
                <a:gd name="connsiteX17" fmla="*/ 489272 w 507831"/>
                <a:gd name="connsiteY17" fmla="*/ 554891 h 1640306"/>
                <a:gd name="connsiteX18" fmla="*/ 470713 w 507831"/>
                <a:gd name="connsiteY18" fmla="*/ 445934 h 1640306"/>
                <a:gd name="connsiteX19" fmla="*/ 452155 w 507831"/>
                <a:gd name="connsiteY19" fmla="*/ 362958 h 1640306"/>
                <a:gd name="connsiteX20" fmla="*/ 433596 w 507831"/>
                <a:gd name="connsiteY20" fmla="*/ 293536 h 1640306"/>
                <a:gd name="connsiteX21" fmla="*/ 415037 w 507831"/>
                <a:gd name="connsiteY21" fmla="*/ 232841 h 1640306"/>
                <a:gd name="connsiteX22" fmla="*/ 396478 w 507831"/>
                <a:gd name="connsiteY22" fmla="*/ 178393 h 1640306"/>
                <a:gd name="connsiteX23" fmla="*/ 377919 w 507831"/>
                <a:gd name="connsiteY23" fmla="*/ 128714 h 1640306"/>
                <a:gd name="connsiteX24" fmla="*/ 359360 w 507831"/>
                <a:gd name="connsiteY24" fmla="*/ 82839 h 1640306"/>
                <a:gd name="connsiteX25" fmla="*/ 340801 w 507831"/>
                <a:gd name="connsiteY25" fmla="*/ 40098 h 1640306"/>
                <a:gd name="connsiteX26" fmla="*/ 322242 w 507831"/>
                <a:gd name="connsiteY26" fmla="*/ 0 h 1640306"/>
                <a:gd name="connsiteX27" fmla="*/ 290018 w 507831"/>
                <a:gd name="connsiteY27" fmla="*/ 36105 h 1640306"/>
                <a:gd name="connsiteX28" fmla="*/ 257794 w 507831"/>
                <a:gd name="connsiteY28" fmla="*/ 75347 h 1640306"/>
                <a:gd name="connsiteX29" fmla="*/ 225569 w 507831"/>
                <a:gd name="connsiteY29" fmla="*/ 118254 h 1640306"/>
                <a:gd name="connsiteX30" fmla="*/ 193345 w 507831"/>
                <a:gd name="connsiteY30" fmla="*/ 165545 h 1640306"/>
                <a:gd name="connsiteX31" fmla="*/ 161121 w 507831"/>
                <a:gd name="connsiteY31" fmla="*/ 218252 h 1640306"/>
                <a:gd name="connsiteX32" fmla="*/ 128897 w 507831"/>
                <a:gd name="connsiteY32" fmla="*/ 277952 h 1640306"/>
                <a:gd name="connsiteX33" fmla="*/ 96673 w 507831"/>
                <a:gd name="connsiteY33" fmla="*/ 347288 h 1640306"/>
                <a:gd name="connsiteX34" fmla="*/ 64448 w 507831"/>
                <a:gd name="connsiteY34" fmla="*/ 431381 h 1640306"/>
                <a:gd name="connsiteX35" fmla="*/ 32224 w 507831"/>
                <a:gd name="connsiteY35" fmla="*/ 543368 h 1640306"/>
                <a:gd name="connsiteX36" fmla="*/ 21483 w 507831"/>
                <a:gd name="connsiteY36" fmla="*/ 593650 h 1640306"/>
                <a:gd name="connsiteX37" fmla="*/ 10741 w 507831"/>
                <a:gd name="connsiteY37" fmla="*/ 659633 h 1640306"/>
                <a:gd name="connsiteX38" fmla="*/ 2929 w 507831"/>
                <a:gd name="connsiteY38" fmla="*/ 736192 h 1640306"/>
                <a:gd name="connsiteX39" fmla="*/ 0 w 507831"/>
                <a:gd name="connsiteY39" fmla="*/ 819122 h 1640306"/>
                <a:gd name="connsiteX40" fmla="*/ 2929 w 507831"/>
                <a:gd name="connsiteY40" fmla="*/ 904114 h 1640306"/>
                <a:gd name="connsiteX41" fmla="*/ 10741 w 507831"/>
                <a:gd name="connsiteY41" fmla="*/ 980673 h 1640306"/>
                <a:gd name="connsiteX42" fmla="*/ 21483 w 507831"/>
                <a:gd name="connsiteY42" fmla="*/ 1046656 h 1640306"/>
                <a:gd name="connsiteX43" fmla="*/ 32224 w 507831"/>
                <a:gd name="connsiteY43" fmla="*/ 1096938 h 1640306"/>
                <a:gd name="connsiteX44" fmla="*/ 64448 w 507831"/>
                <a:gd name="connsiteY44" fmla="*/ 1208925 h 1640306"/>
                <a:gd name="connsiteX45" fmla="*/ 96673 w 507831"/>
                <a:gd name="connsiteY45" fmla="*/ 1293018 h 1640306"/>
                <a:gd name="connsiteX46" fmla="*/ 128897 w 507831"/>
                <a:gd name="connsiteY46" fmla="*/ 1362354 h 1640306"/>
                <a:gd name="connsiteX47" fmla="*/ 161121 w 507831"/>
                <a:gd name="connsiteY47" fmla="*/ 1422054 h 1640306"/>
                <a:gd name="connsiteX48" fmla="*/ 193345 w 507831"/>
                <a:gd name="connsiteY48" fmla="*/ 1474761 h 1640306"/>
                <a:gd name="connsiteX49" fmla="*/ 225569 w 507831"/>
                <a:gd name="connsiteY49" fmla="*/ 1522052 h 1640306"/>
                <a:gd name="connsiteX50" fmla="*/ 257794 w 507831"/>
                <a:gd name="connsiteY50" fmla="*/ 1564959 h 1640306"/>
                <a:gd name="connsiteX51" fmla="*/ 290018 w 507831"/>
                <a:gd name="connsiteY51" fmla="*/ 1604201 h 1640306"/>
                <a:gd name="connsiteX52" fmla="*/ 322242 w 507831"/>
                <a:gd name="connsiteY52" fmla="*/ 1640306 h 164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07831" h="1640306">
                  <a:moveTo>
                    <a:pt x="322242" y="1640306"/>
                  </a:moveTo>
                  <a:cubicBezTo>
                    <a:pt x="330706" y="1639641"/>
                    <a:pt x="334615" y="1614015"/>
                    <a:pt x="340801" y="1600208"/>
                  </a:cubicBezTo>
                  <a:cubicBezTo>
                    <a:pt x="346987" y="1586402"/>
                    <a:pt x="353174" y="1572236"/>
                    <a:pt x="359360" y="1557467"/>
                  </a:cubicBezTo>
                  <a:cubicBezTo>
                    <a:pt x="365546" y="1542698"/>
                    <a:pt x="371733" y="1527518"/>
                    <a:pt x="377919" y="1511592"/>
                  </a:cubicBezTo>
                  <a:cubicBezTo>
                    <a:pt x="384105" y="1495666"/>
                    <a:pt x="390292" y="1479267"/>
                    <a:pt x="396478" y="1461913"/>
                  </a:cubicBezTo>
                  <a:cubicBezTo>
                    <a:pt x="402664" y="1444559"/>
                    <a:pt x="408851" y="1426655"/>
                    <a:pt x="415037" y="1407465"/>
                  </a:cubicBezTo>
                  <a:cubicBezTo>
                    <a:pt x="421223" y="1388275"/>
                    <a:pt x="427410" y="1368456"/>
                    <a:pt x="433596" y="1346770"/>
                  </a:cubicBezTo>
                  <a:cubicBezTo>
                    <a:pt x="439782" y="1325084"/>
                    <a:pt x="445969" y="1302748"/>
                    <a:pt x="452155" y="1277348"/>
                  </a:cubicBezTo>
                  <a:cubicBezTo>
                    <a:pt x="458341" y="1251948"/>
                    <a:pt x="464527" y="1226361"/>
                    <a:pt x="470713" y="1194372"/>
                  </a:cubicBezTo>
                  <a:cubicBezTo>
                    <a:pt x="476899" y="1162383"/>
                    <a:pt x="485148" y="1111658"/>
                    <a:pt x="489272" y="1085415"/>
                  </a:cubicBezTo>
                  <a:cubicBezTo>
                    <a:pt x="493396" y="1059172"/>
                    <a:pt x="493397" y="1055559"/>
                    <a:pt x="495459" y="1036914"/>
                  </a:cubicBezTo>
                  <a:cubicBezTo>
                    <a:pt x="497521" y="1018270"/>
                    <a:pt x="499864" y="996316"/>
                    <a:pt x="501645" y="973548"/>
                  </a:cubicBezTo>
                  <a:cubicBezTo>
                    <a:pt x="503426" y="950780"/>
                    <a:pt x="505113" y="925668"/>
                    <a:pt x="506144" y="900305"/>
                  </a:cubicBezTo>
                  <a:cubicBezTo>
                    <a:pt x="507175" y="874942"/>
                    <a:pt x="507831" y="848085"/>
                    <a:pt x="507831" y="821368"/>
                  </a:cubicBezTo>
                  <a:cubicBezTo>
                    <a:pt x="507831" y="794651"/>
                    <a:pt x="507175" y="765769"/>
                    <a:pt x="506144" y="740001"/>
                  </a:cubicBezTo>
                  <a:cubicBezTo>
                    <a:pt x="505113" y="714233"/>
                    <a:pt x="503426" y="689526"/>
                    <a:pt x="501645" y="666758"/>
                  </a:cubicBezTo>
                  <a:cubicBezTo>
                    <a:pt x="499864" y="643990"/>
                    <a:pt x="497521" y="622037"/>
                    <a:pt x="495459" y="603392"/>
                  </a:cubicBezTo>
                  <a:cubicBezTo>
                    <a:pt x="493397" y="584748"/>
                    <a:pt x="493396" y="581134"/>
                    <a:pt x="489272" y="554891"/>
                  </a:cubicBezTo>
                  <a:cubicBezTo>
                    <a:pt x="485148" y="528648"/>
                    <a:pt x="476899" y="477923"/>
                    <a:pt x="470713" y="445934"/>
                  </a:cubicBezTo>
                  <a:cubicBezTo>
                    <a:pt x="464527" y="413945"/>
                    <a:pt x="458341" y="388358"/>
                    <a:pt x="452155" y="362958"/>
                  </a:cubicBezTo>
                  <a:cubicBezTo>
                    <a:pt x="445969" y="337558"/>
                    <a:pt x="439782" y="315222"/>
                    <a:pt x="433596" y="293536"/>
                  </a:cubicBezTo>
                  <a:cubicBezTo>
                    <a:pt x="427410" y="271850"/>
                    <a:pt x="421223" y="252031"/>
                    <a:pt x="415037" y="232841"/>
                  </a:cubicBezTo>
                  <a:cubicBezTo>
                    <a:pt x="408851" y="213651"/>
                    <a:pt x="402664" y="195747"/>
                    <a:pt x="396478" y="178393"/>
                  </a:cubicBezTo>
                  <a:cubicBezTo>
                    <a:pt x="390292" y="161039"/>
                    <a:pt x="384105" y="144640"/>
                    <a:pt x="377919" y="128714"/>
                  </a:cubicBezTo>
                  <a:cubicBezTo>
                    <a:pt x="371733" y="112788"/>
                    <a:pt x="365546" y="97608"/>
                    <a:pt x="359360" y="82839"/>
                  </a:cubicBezTo>
                  <a:cubicBezTo>
                    <a:pt x="353174" y="68070"/>
                    <a:pt x="346987" y="53905"/>
                    <a:pt x="340801" y="40098"/>
                  </a:cubicBezTo>
                  <a:cubicBezTo>
                    <a:pt x="334615" y="26292"/>
                    <a:pt x="330706" y="665"/>
                    <a:pt x="322242" y="0"/>
                  </a:cubicBezTo>
                  <a:lnTo>
                    <a:pt x="290018" y="36105"/>
                  </a:lnTo>
                  <a:cubicBezTo>
                    <a:pt x="279277" y="48663"/>
                    <a:pt x="268535" y="61656"/>
                    <a:pt x="257794" y="75347"/>
                  </a:cubicBezTo>
                  <a:cubicBezTo>
                    <a:pt x="247053" y="89038"/>
                    <a:pt x="236310" y="103221"/>
                    <a:pt x="225569" y="118254"/>
                  </a:cubicBezTo>
                  <a:cubicBezTo>
                    <a:pt x="214828" y="133287"/>
                    <a:pt x="204086" y="148879"/>
                    <a:pt x="193345" y="165545"/>
                  </a:cubicBezTo>
                  <a:cubicBezTo>
                    <a:pt x="182604" y="182211"/>
                    <a:pt x="171862" y="199518"/>
                    <a:pt x="161121" y="218252"/>
                  </a:cubicBezTo>
                  <a:cubicBezTo>
                    <a:pt x="150380" y="236986"/>
                    <a:pt x="139638" y="256446"/>
                    <a:pt x="128897" y="277952"/>
                  </a:cubicBezTo>
                  <a:cubicBezTo>
                    <a:pt x="118156" y="299458"/>
                    <a:pt x="107415" y="321717"/>
                    <a:pt x="96673" y="347288"/>
                  </a:cubicBezTo>
                  <a:cubicBezTo>
                    <a:pt x="85932" y="372860"/>
                    <a:pt x="75190" y="398701"/>
                    <a:pt x="64448" y="431381"/>
                  </a:cubicBezTo>
                  <a:cubicBezTo>
                    <a:pt x="53707" y="464061"/>
                    <a:pt x="39385" y="516323"/>
                    <a:pt x="32224" y="543368"/>
                  </a:cubicBezTo>
                  <a:cubicBezTo>
                    <a:pt x="25063" y="570413"/>
                    <a:pt x="25063" y="574273"/>
                    <a:pt x="21483" y="593650"/>
                  </a:cubicBezTo>
                  <a:cubicBezTo>
                    <a:pt x="17903" y="613027"/>
                    <a:pt x="13833" y="635876"/>
                    <a:pt x="10741" y="659633"/>
                  </a:cubicBezTo>
                  <a:cubicBezTo>
                    <a:pt x="7649" y="683390"/>
                    <a:pt x="4719" y="709610"/>
                    <a:pt x="2929" y="736192"/>
                  </a:cubicBezTo>
                  <a:cubicBezTo>
                    <a:pt x="1139" y="762774"/>
                    <a:pt x="0" y="791135"/>
                    <a:pt x="0" y="819122"/>
                  </a:cubicBezTo>
                  <a:cubicBezTo>
                    <a:pt x="0" y="847109"/>
                    <a:pt x="1139" y="877189"/>
                    <a:pt x="2929" y="904114"/>
                  </a:cubicBezTo>
                  <a:cubicBezTo>
                    <a:pt x="4719" y="931039"/>
                    <a:pt x="7649" y="956916"/>
                    <a:pt x="10741" y="980673"/>
                  </a:cubicBezTo>
                  <a:cubicBezTo>
                    <a:pt x="13833" y="1004430"/>
                    <a:pt x="17903" y="1027279"/>
                    <a:pt x="21483" y="1046656"/>
                  </a:cubicBezTo>
                  <a:cubicBezTo>
                    <a:pt x="25063" y="1066033"/>
                    <a:pt x="25063" y="1069893"/>
                    <a:pt x="32224" y="1096938"/>
                  </a:cubicBezTo>
                  <a:cubicBezTo>
                    <a:pt x="39385" y="1123983"/>
                    <a:pt x="53707" y="1176245"/>
                    <a:pt x="64448" y="1208925"/>
                  </a:cubicBezTo>
                  <a:cubicBezTo>
                    <a:pt x="75190" y="1241605"/>
                    <a:pt x="85932" y="1267447"/>
                    <a:pt x="96673" y="1293018"/>
                  </a:cubicBezTo>
                  <a:cubicBezTo>
                    <a:pt x="107415" y="1318590"/>
                    <a:pt x="118156" y="1340848"/>
                    <a:pt x="128897" y="1362354"/>
                  </a:cubicBezTo>
                  <a:cubicBezTo>
                    <a:pt x="139638" y="1383860"/>
                    <a:pt x="150380" y="1403320"/>
                    <a:pt x="161121" y="1422054"/>
                  </a:cubicBezTo>
                  <a:cubicBezTo>
                    <a:pt x="171862" y="1440788"/>
                    <a:pt x="182604" y="1458095"/>
                    <a:pt x="193345" y="1474761"/>
                  </a:cubicBezTo>
                  <a:cubicBezTo>
                    <a:pt x="204086" y="1491427"/>
                    <a:pt x="214828" y="1507019"/>
                    <a:pt x="225569" y="1522052"/>
                  </a:cubicBezTo>
                  <a:cubicBezTo>
                    <a:pt x="236310" y="1537085"/>
                    <a:pt x="247053" y="1551268"/>
                    <a:pt x="257794" y="1564959"/>
                  </a:cubicBezTo>
                  <a:cubicBezTo>
                    <a:pt x="268535" y="1578650"/>
                    <a:pt x="279277" y="1591643"/>
                    <a:pt x="290018" y="1604201"/>
                  </a:cubicBezTo>
                  <a:cubicBezTo>
                    <a:pt x="300759" y="1616759"/>
                    <a:pt x="315529" y="1632784"/>
                    <a:pt x="322242" y="164030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#2—they can fix marketing myopia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809129" y="1580499"/>
            <a:ext cx="28183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They Address the Pitfalls of  ‘Marketing Myopia’</a:t>
            </a:r>
          </a:p>
          <a:p>
            <a:pPr algn="ctr"/>
            <a:r>
              <a:rPr lang="en-US" sz="1600" dirty="0" smtClean="0"/>
              <a:t>Harvard Business Review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 bwMode="gray">
          <a:xfrm>
            <a:off x="1128060" y="2620398"/>
            <a:ext cx="2032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All Melted Cheeses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 bwMode="gray">
          <a:xfrm>
            <a:off x="3322107" y="2896993"/>
            <a:ext cx="1612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Velveeta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4435" y="1593946"/>
            <a:ext cx="48274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They Help Define the Best Frame of Reference</a:t>
            </a:r>
          </a:p>
          <a:p>
            <a:pPr algn="ctr"/>
            <a:r>
              <a:rPr lang="en-US" sz="1600" dirty="0" smtClean="0"/>
              <a:t>For example, for Velveeta …</a:t>
            </a:r>
            <a:endParaRPr lang="en-US" sz="16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76247" y="4336114"/>
            <a:ext cx="3079376" cy="1840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48740" y="2582905"/>
            <a:ext cx="2632904" cy="18876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470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9" y="676656"/>
            <a:ext cx="8413717" cy="571500"/>
          </a:xfrm>
        </p:spPr>
        <p:txBody>
          <a:bodyPr/>
          <a:lstStyle/>
          <a:p>
            <a:r>
              <a:rPr lang="en-US" sz="2800" dirty="0" smtClean="0"/>
              <a:t>#3—They are super heroes in plain sight</a:t>
            </a:r>
            <a:endParaRPr lang="en-US" sz="2800" dirty="0"/>
          </a:p>
        </p:txBody>
      </p:sp>
      <p:grpSp>
        <p:nvGrpSpPr>
          <p:cNvPr id="6" name="Group 5"/>
          <p:cNvGrpSpPr/>
          <p:nvPr/>
        </p:nvGrpSpPr>
        <p:grpSpPr>
          <a:xfrm>
            <a:off x="6408958" y="2833089"/>
            <a:ext cx="1271016" cy="1271016"/>
            <a:chOff x="4038600" y="1295400"/>
            <a:chExt cx="1271016" cy="1271016"/>
          </a:xfrm>
          <a:solidFill>
            <a:srgbClr val="73B632"/>
          </a:solidFill>
        </p:grpSpPr>
        <p:sp>
          <p:nvSpPr>
            <p:cNvPr id="7" name="Oval 6"/>
            <p:cNvSpPr/>
            <p:nvPr/>
          </p:nvSpPr>
          <p:spPr>
            <a:xfrm>
              <a:off x="4038600" y="1295400"/>
              <a:ext cx="1271016" cy="1271016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Picture 7" descr="lightning.emf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95800" y="1524000"/>
              <a:ext cx="407200" cy="885996"/>
            </a:xfrm>
            <a:prstGeom prst="rect">
              <a:avLst/>
            </a:prstGeom>
            <a:grpFill/>
          </p:spPr>
        </p:pic>
      </p:grpSp>
      <p:grpSp>
        <p:nvGrpSpPr>
          <p:cNvPr id="9" name="Group 8"/>
          <p:cNvGrpSpPr/>
          <p:nvPr/>
        </p:nvGrpSpPr>
        <p:grpSpPr>
          <a:xfrm>
            <a:off x="4081330" y="2836929"/>
            <a:ext cx="1271016" cy="1271016"/>
            <a:chOff x="2512516" y="1021018"/>
            <a:chExt cx="1271016" cy="1271016"/>
          </a:xfrm>
          <a:solidFill>
            <a:schemeClr val="accent3"/>
          </a:solidFill>
        </p:grpSpPr>
        <p:sp>
          <p:nvSpPr>
            <p:cNvPr id="10" name="Oval 9"/>
            <p:cNvSpPr/>
            <p:nvPr/>
          </p:nvSpPr>
          <p:spPr>
            <a:xfrm>
              <a:off x="2512516" y="1021018"/>
              <a:ext cx="1271016" cy="1271016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visual identity.emf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81715" y="1389827"/>
              <a:ext cx="967410" cy="533399"/>
            </a:xfrm>
            <a:prstGeom prst="rect">
              <a:avLst/>
            </a:prstGeom>
            <a:grpFill/>
          </p:spPr>
        </p:pic>
      </p:grpSp>
      <p:grpSp>
        <p:nvGrpSpPr>
          <p:cNvPr id="12" name="Group 11"/>
          <p:cNvGrpSpPr/>
          <p:nvPr/>
        </p:nvGrpSpPr>
        <p:grpSpPr>
          <a:xfrm>
            <a:off x="1765090" y="2842529"/>
            <a:ext cx="1271016" cy="1271016"/>
            <a:chOff x="2225909" y="329184"/>
            <a:chExt cx="1271016" cy="1271016"/>
          </a:xfrm>
        </p:grpSpPr>
        <p:sp>
          <p:nvSpPr>
            <p:cNvPr id="13" name="Oval 12"/>
            <p:cNvSpPr/>
            <p:nvPr/>
          </p:nvSpPr>
          <p:spPr>
            <a:xfrm>
              <a:off x="2225909" y="329184"/>
              <a:ext cx="1271016" cy="127101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58379" y="561654"/>
              <a:ext cx="806077" cy="806077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 rot="21540000">
            <a:off x="4086231" y="4294141"/>
            <a:ext cx="1359708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SUPER SENSES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55568" y="4297683"/>
            <a:ext cx="1023678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lvl="0"/>
            <a:r>
              <a:rPr lang="en-US" dirty="0" smtClean="0"/>
              <a:t>STRONGER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54809" y="4297683"/>
            <a:ext cx="679545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lvl="0"/>
            <a:r>
              <a:rPr lang="en-US" dirty="0" smtClean="0"/>
              <a:t>FASTER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83796" y="5302421"/>
            <a:ext cx="7708900" cy="40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…AND WE CAN FIND THEM MUCH EASIER THAN EVER VIA BIG DATA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61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Super Consumers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value </a:t>
            </a:r>
            <a:r>
              <a:rPr lang="en-US" dirty="0"/>
              <a:t>for Kraft</a:t>
            </a: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5050960" y="2132360"/>
            <a:ext cx="914400" cy="914400"/>
            <a:chOff x="5663300" y="1021018"/>
            <a:chExt cx="1271016" cy="1271016"/>
          </a:xfrm>
        </p:grpSpPr>
        <p:sp>
          <p:nvSpPr>
            <p:cNvPr id="9" name="Oval 8"/>
            <p:cNvSpPr/>
            <p:nvPr/>
          </p:nvSpPr>
          <p:spPr>
            <a:xfrm>
              <a:off x="5663300" y="1021018"/>
              <a:ext cx="1271016" cy="12710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Shopper.emf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71273" y="1222186"/>
              <a:ext cx="655070" cy="8686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047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997938"/>
            <a:ext cx="8166672" cy="571500"/>
          </a:xfrm>
        </p:spPr>
        <p:txBody>
          <a:bodyPr/>
          <a:lstStyle/>
          <a:p>
            <a:r>
              <a:rPr lang="en-US" sz="2800" dirty="0" smtClean="0"/>
              <a:t>The super consumer fact-base</a:t>
            </a:r>
            <a:endParaRPr lang="en-US" sz="2800" dirty="0"/>
          </a:p>
        </p:txBody>
      </p:sp>
      <p:sp>
        <p:nvSpPr>
          <p:cNvPr id="18" name="Rounded Rectangle 17"/>
          <p:cNvSpPr/>
          <p:nvPr/>
        </p:nvSpPr>
        <p:spPr>
          <a:xfrm>
            <a:off x="865032" y="2011494"/>
            <a:ext cx="7543800" cy="444691"/>
          </a:xfrm>
          <a:prstGeom prst="roundRect">
            <a:avLst/>
          </a:prstGeom>
          <a:solidFill>
            <a:srgbClr val="73B6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08" tIns="45654" rIns="91308" bIns="45654"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The Economics of Super Consumers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9" name="Picture 2" descr="home, house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9214" y="2772553"/>
            <a:ext cx="639219" cy="63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32, emblem, finance, money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3062" y="2748808"/>
            <a:ext cx="676190" cy="67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accounting, cash, money, office, trade icon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0094" y="2603972"/>
            <a:ext cx="762000" cy="76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Oval 21"/>
          <p:cNvSpPr>
            <a:spLocks noChangeAspect="1"/>
          </p:cNvSpPr>
          <p:nvPr/>
        </p:nvSpPr>
        <p:spPr>
          <a:xfrm>
            <a:off x="7116797" y="4265212"/>
            <a:ext cx="1188720" cy="1188720"/>
          </a:xfrm>
          <a:prstGeom prst="ellipse">
            <a:avLst/>
          </a:prstGeom>
          <a:solidFill>
            <a:srgbClr val="007F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08" tIns="45654" rIns="91308" bIns="45654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1406216" y="4493812"/>
            <a:ext cx="709002" cy="731520"/>
          </a:xfrm>
          <a:prstGeom prst="ellipse">
            <a:avLst/>
          </a:prstGeom>
          <a:solidFill>
            <a:srgbClr val="007F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08" tIns="45654" rIns="91308" bIns="45654" rtlCol="0" anchor="ctr"/>
          <a:lstStyle/>
          <a:p>
            <a:pPr algn="ctr"/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5280515" y="4365670"/>
            <a:ext cx="967891" cy="987837"/>
          </a:xfrm>
          <a:prstGeom prst="ellipse">
            <a:avLst/>
          </a:prstGeom>
          <a:solidFill>
            <a:srgbClr val="007F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08" tIns="45654" rIns="91308" bIns="45654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6823" y="3434893"/>
            <a:ext cx="1652062" cy="584642"/>
          </a:xfrm>
          <a:prstGeom prst="rect">
            <a:avLst/>
          </a:prstGeom>
          <a:noFill/>
        </p:spPr>
        <p:txBody>
          <a:bodyPr wrap="square" lIns="91308" tIns="45654" rIns="91308" bIns="45654" rtlCol="0">
            <a:spAutoFit/>
          </a:bodyPr>
          <a:lstStyle/>
          <a:p>
            <a:pPr algn="ctr"/>
            <a:r>
              <a:rPr lang="en-US" sz="1600" b="1" dirty="0"/>
              <a:t>Top 10% of </a:t>
            </a:r>
            <a:r>
              <a:rPr lang="en-US" sz="1600" b="1" dirty="0" smtClean="0"/>
              <a:t>Category HH’s</a:t>
            </a:r>
            <a:endParaRPr lang="en-US" sz="1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053123" y="3340663"/>
            <a:ext cx="1375942" cy="830863"/>
          </a:xfrm>
          <a:prstGeom prst="rect">
            <a:avLst/>
          </a:prstGeom>
          <a:noFill/>
        </p:spPr>
        <p:txBody>
          <a:bodyPr wrap="square" lIns="91308" tIns="45654" rIns="91308" bIns="45654" rtlCol="0">
            <a:spAutoFit/>
          </a:bodyPr>
          <a:lstStyle/>
          <a:p>
            <a:pPr algn="ctr"/>
            <a:r>
              <a:rPr lang="en-US" sz="1600" b="1" dirty="0" smtClean="0"/>
              <a:t>~30% </a:t>
            </a:r>
            <a:r>
              <a:rPr lang="en-US" sz="1600" b="1" dirty="0"/>
              <a:t>of category </a:t>
            </a:r>
          </a:p>
          <a:p>
            <a:pPr algn="ctr"/>
            <a:r>
              <a:rPr lang="en-US" sz="1600" b="1" dirty="0" smtClean="0"/>
              <a:t>sales</a:t>
            </a:r>
            <a:endParaRPr lang="en-US" sz="16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023186" y="3434893"/>
            <a:ext cx="1375942" cy="830863"/>
          </a:xfrm>
          <a:prstGeom prst="rect">
            <a:avLst/>
          </a:prstGeom>
          <a:noFill/>
        </p:spPr>
        <p:txBody>
          <a:bodyPr wrap="square" lIns="91308" tIns="45654" rIns="91308" bIns="45654" rtlCol="0">
            <a:spAutoFit/>
          </a:bodyPr>
          <a:lstStyle/>
          <a:p>
            <a:pPr algn="ctr"/>
            <a:r>
              <a:rPr lang="en-US" sz="1600" b="1" dirty="0" smtClean="0"/>
              <a:t>~50-60% </a:t>
            </a:r>
            <a:r>
              <a:rPr lang="en-US" sz="1600" b="1" dirty="0"/>
              <a:t>of category </a:t>
            </a:r>
            <a:r>
              <a:rPr lang="en-US" sz="1600" b="1" dirty="0" smtClean="0"/>
              <a:t>profit</a:t>
            </a:r>
            <a:endParaRPr lang="en-US" sz="16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1441114" y="4690302"/>
            <a:ext cx="639220" cy="338421"/>
          </a:xfrm>
          <a:prstGeom prst="rect">
            <a:avLst/>
          </a:prstGeom>
          <a:solidFill>
            <a:srgbClr val="007FC7"/>
          </a:solidFill>
        </p:spPr>
        <p:txBody>
          <a:bodyPr wrap="square" lIns="91308" tIns="45654" rIns="91308" bIns="45654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~10%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16797" y="4674906"/>
            <a:ext cx="1188720" cy="369199"/>
          </a:xfrm>
          <a:prstGeom prst="rect">
            <a:avLst/>
          </a:prstGeom>
          <a:noFill/>
        </p:spPr>
        <p:txBody>
          <a:bodyPr wrap="square" lIns="91308" tIns="45654" rIns="91308" bIns="45654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~50-60%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Isosceles Triangle 29"/>
          <p:cNvSpPr/>
          <p:nvPr/>
        </p:nvSpPr>
        <p:spPr>
          <a:xfrm rot="5400000">
            <a:off x="3508963" y="3687523"/>
            <a:ext cx="2323764" cy="267208"/>
          </a:xfrm>
          <a:prstGeom prst="triangle">
            <a:avLst/>
          </a:prstGeom>
          <a:solidFill>
            <a:srgbClr val="B6B6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08" tIns="45654" rIns="91308" bIns="45654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Isosceles Triangle 30"/>
          <p:cNvSpPr/>
          <p:nvPr/>
        </p:nvSpPr>
        <p:spPr>
          <a:xfrm rot="5400000">
            <a:off x="1583238" y="3687523"/>
            <a:ext cx="2323764" cy="267208"/>
          </a:xfrm>
          <a:prstGeom prst="triangle">
            <a:avLst/>
          </a:prstGeom>
          <a:solidFill>
            <a:srgbClr val="B6B6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08" tIns="45654" rIns="91308" bIns="45654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2" name="Picture 8" descr="3d, growth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6621" y="2629933"/>
            <a:ext cx="816634" cy="81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4953016" y="3386233"/>
            <a:ext cx="1643877" cy="584642"/>
          </a:xfrm>
          <a:prstGeom prst="rect">
            <a:avLst/>
          </a:prstGeom>
          <a:noFill/>
        </p:spPr>
        <p:txBody>
          <a:bodyPr wrap="square" lIns="91308" tIns="45654" rIns="91308" bIns="45654" rtlCol="0">
            <a:spAutoFit/>
          </a:bodyPr>
          <a:lstStyle/>
          <a:p>
            <a:pPr algn="ctr"/>
            <a:r>
              <a:rPr lang="en-US" sz="1600" b="1" dirty="0" smtClean="0"/>
              <a:t>~40% </a:t>
            </a:r>
            <a:r>
              <a:rPr lang="en-US" sz="1600" b="1" dirty="0"/>
              <a:t>of category growth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37018" y="4674906"/>
            <a:ext cx="843148" cy="369332"/>
          </a:xfrm>
          <a:prstGeom prst="rect">
            <a:avLst/>
          </a:prstGeom>
          <a:noFill/>
        </p:spPr>
        <p:txBody>
          <a:bodyPr wrap="square" lIns="91308" tIns="45654" rIns="91308" bIns="45654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~40%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5" name="Isosceles Triangle 34"/>
          <p:cNvSpPr/>
          <p:nvPr/>
        </p:nvSpPr>
        <p:spPr>
          <a:xfrm rot="5400000">
            <a:off x="5694808" y="3687523"/>
            <a:ext cx="2323764" cy="267208"/>
          </a:xfrm>
          <a:prstGeom prst="triangle">
            <a:avLst/>
          </a:prstGeom>
          <a:solidFill>
            <a:srgbClr val="B6B6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08" tIns="45654" rIns="91308" bIns="45654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>
            <a:off x="3311854" y="4378438"/>
            <a:ext cx="962268" cy="962268"/>
          </a:xfrm>
          <a:prstGeom prst="ellipse">
            <a:avLst/>
          </a:prstGeom>
          <a:solidFill>
            <a:srgbClr val="007F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08" tIns="45654" rIns="91308" bIns="45654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371414" y="4674906"/>
            <a:ext cx="843148" cy="369332"/>
          </a:xfrm>
          <a:prstGeom prst="rect">
            <a:avLst/>
          </a:prstGeom>
          <a:solidFill>
            <a:srgbClr val="007FC7"/>
          </a:solidFill>
        </p:spPr>
        <p:txBody>
          <a:bodyPr wrap="square" lIns="91308" tIns="45654" rIns="91308" bIns="45654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~30%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61951" y="2515212"/>
            <a:ext cx="1006161" cy="177519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accent6"/>
                </a:solidFill>
              </a:rPr>
              <a:t>Illustrative</a:t>
            </a:r>
            <a:endParaRPr lang="en-US" sz="14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04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Busting myths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0523" y="1076960"/>
            <a:ext cx="2223477" cy="5781040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836679" y="2065041"/>
            <a:ext cx="1644246" cy="1404560"/>
            <a:chOff x="836679" y="2065041"/>
            <a:chExt cx="1644246" cy="1404560"/>
          </a:xfrm>
        </p:grpSpPr>
        <p:grpSp>
          <p:nvGrpSpPr>
            <p:cNvPr id="18" name="Group 17"/>
            <p:cNvGrpSpPr/>
            <p:nvPr/>
          </p:nvGrpSpPr>
          <p:grpSpPr>
            <a:xfrm>
              <a:off x="969363" y="2065041"/>
              <a:ext cx="1404560" cy="1404560"/>
              <a:chOff x="1025612" y="4382368"/>
              <a:chExt cx="1452808" cy="1452808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1025612" y="4382368"/>
                <a:ext cx="1452808" cy="145280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1077273" y="4434029"/>
                <a:ext cx="1349486" cy="1349486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836679" y="2504818"/>
              <a:ext cx="16442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da-DK" sz="1400" dirty="0"/>
                <a:t>I </a:t>
              </a:r>
              <a:r>
                <a:rPr lang="da-DK" sz="1400" dirty="0" err="1"/>
                <a:t>can’t</a:t>
              </a:r>
              <a:r>
                <a:rPr lang="da-DK" sz="1400" dirty="0"/>
                <a:t> </a:t>
              </a:r>
              <a:r>
                <a:rPr lang="da-DK" sz="1400" dirty="0" err="1"/>
                <a:t>win</a:t>
              </a:r>
              <a:r>
                <a:rPr lang="da-DK" sz="1400" dirty="0"/>
                <a:t> </a:t>
              </a:r>
              <a:br>
                <a:rPr lang="da-DK" sz="1400" dirty="0"/>
              </a:br>
              <a:r>
                <a:rPr lang="da-DK" sz="1400" dirty="0"/>
                <a:t>with </a:t>
              </a:r>
              <a:r>
                <a:rPr lang="da-DK" sz="1400" dirty="0" err="1"/>
                <a:t>them</a:t>
              </a:r>
              <a:endParaRPr lang="da-DK" sz="14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114448" y="3696206"/>
            <a:ext cx="1530332" cy="1530332"/>
            <a:chOff x="1280526" y="3793899"/>
            <a:chExt cx="1530332" cy="1530332"/>
          </a:xfrm>
        </p:grpSpPr>
        <p:grpSp>
          <p:nvGrpSpPr>
            <p:cNvPr id="9" name="Group 8"/>
            <p:cNvGrpSpPr/>
            <p:nvPr/>
          </p:nvGrpSpPr>
          <p:grpSpPr>
            <a:xfrm>
              <a:off x="1280526" y="3793899"/>
              <a:ext cx="1530332" cy="1530332"/>
              <a:chOff x="1025612" y="4382368"/>
              <a:chExt cx="1452808" cy="1452808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1025612" y="4382368"/>
                <a:ext cx="1452808" cy="1452808"/>
              </a:xfrm>
              <a:prstGeom prst="ellipse">
                <a:avLst/>
              </a:prstGeom>
              <a:solidFill>
                <a:srgbClr val="FFE6C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1077273" y="4434029"/>
                <a:ext cx="1349486" cy="1349486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1366209" y="4132840"/>
              <a:ext cx="137894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1400" dirty="0"/>
                <a:t>Already saturated </a:t>
              </a:r>
              <a:br>
                <a:rPr lang="en-US" sz="1400" dirty="0"/>
              </a:br>
              <a:r>
                <a:rPr lang="en-US" sz="1400" dirty="0"/>
                <a:t>in the category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851004" y="4324640"/>
            <a:ext cx="1681919" cy="1681919"/>
            <a:chOff x="2987773" y="4256256"/>
            <a:chExt cx="1681919" cy="1681919"/>
          </a:xfrm>
        </p:grpSpPr>
        <p:grpSp>
          <p:nvGrpSpPr>
            <p:cNvPr id="12" name="Group 11"/>
            <p:cNvGrpSpPr/>
            <p:nvPr/>
          </p:nvGrpSpPr>
          <p:grpSpPr>
            <a:xfrm>
              <a:off x="2987773" y="4256256"/>
              <a:ext cx="1681919" cy="1681919"/>
              <a:chOff x="1025612" y="4382368"/>
              <a:chExt cx="1452808" cy="1452808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1025612" y="4382368"/>
                <a:ext cx="1452808" cy="1452808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077273" y="4434029"/>
                <a:ext cx="1349486" cy="1349486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3034932" y="4723976"/>
              <a:ext cx="157620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da-DK" sz="1400" dirty="0" err="1"/>
                <a:t>Weird</a:t>
              </a:r>
              <a:r>
                <a:rPr lang="da-DK" sz="1400" dirty="0"/>
                <a:t> </a:t>
              </a:r>
              <a:r>
                <a:rPr lang="da-DK" sz="1400" dirty="0" err="1"/>
                <a:t>people</a:t>
              </a:r>
              <a:r>
                <a:rPr lang="da-DK" sz="1400" dirty="0"/>
                <a:t> </a:t>
              </a:r>
              <a:r>
                <a:rPr lang="da-DK" sz="1400" dirty="0" smtClean="0"/>
                <a:t/>
              </a:r>
              <a:br>
                <a:rPr lang="da-DK" sz="1400" dirty="0" smtClean="0"/>
              </a:br>
              <a:r>
                <a:rPr lang="da-DK" sz="1400" dirty="0" smtClean="0"/>
                <a:t>with </a:t>
              </a:r>
              <a:r>
                <a:rPr lang="da-DK" sz="1400" dirty="0"/>
                <a:t>an </a:t>
              </a:r>
              <a:r>
                <a:rPr lang="da-DK" sz="1400" dirty="0" err="1"/>
                <a:t>unnatural</a:t>
              </a:r>
              <a:r>
                <a:rPr lang="da-DK" sz="1400" dirty="0"/>
                <a:t> </a:t>
              </a:r>
              <a:r>
                <a:rPr lang="da-DK" sz="1400" dirty="0" err="1"/>
                <a:t>obsession</a:t>
              </a:r>
              <a:endParaRPr lang="da-DK" sz="140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475127" y="2182093"/>
            <a:ext cx="1969830" cy="1969830"/>
            <a:chOff x="2475127" y="2182093"/>
            <a:chExt cx="1969830" cy="1969830"/>
          </a:xfrm>
        </p:grpSpPr>
        <p:grpSp>
          <p:nvGrpSpPr>
            <p:cNvPr id="15" name="Group 14"/>
            <p:cNvGrpSpPr/>
            <p:nvPr/>
          </p:nvGrpSpPr>
          <p:grpSpPr>
            <a:xfrm>
              <a:off x="2475127" y="2182093"/>
              <a:ext cx="1969830" cy="1969830"/>
              <a:chOff x="1025612" y="4382368"/>
              <a:chExt cx="1452808" cy="1452808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1025612" y="4382368"/>
                <a:ext cx="1452808" cy="1452808"/>
              </a:xfrm>
              <a:prstGeom prst="ellipse">
                <a:avLst/>
              </a:prstGeom>
              <a:solidFill>
                <a:srgbClr val="C4DF9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1077273" y="4434029"/>
                <a:ext cx="1349486" cy="1349486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73B63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2672678" y="2796482"/>
              <a:ext cx="157620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da-DK" sz="1400" dirty="0"/>
                <a:t>Rich </a:t>
              </a:r>
              <a:r>
                <a:rPr lang="da-DK" sz="1400" dirty="0" err="1"/>
                <a:t>consumers</a:t>
              </a:r>
              <a:r>
                <a:rPr lang="da-DK" sz="1400" dirty="0"/>
                <a:t> with </a:t>
              </a:r>
              <a:r>
                <a:rPr lang="da-DK" sz="1400" dirty="0" err="1"/>
                <a:t>money</a:t>
              </a:r>
              <a:r>
                <a:rPr lang="da-DK" sz="1400" dirty="0"/>
                <a:t> to </a:t>
              </a:r>
              <a:r>
                <a:rPr lang="da-DK" sz="1400" dirty="0" err="1"/>
                <a:t>throw</a:t>
              </a:r>
              <a:r>
                <a:rPr lang="da-DK" sz="1400" dirty="0"/>
                <a:t> </a:t>
              </a:r>
              <a:r>
                <a:rPr lang="da-DK" sz="1400" dirty="0" err="1"/>
                <a:t>around</a:t>
              </a:r>
              <a:endParaRPr lang="da-DK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9868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1" y="914400"/>
            <a:ext cx="2286000" cy="59436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Super Consumers elevated Velveeta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2522043" y="2546226"/>
            <a:ext cx="0" cy="2478452"/>
          </a:xfrm>
          <a:prstGeom prst="line">
            <a:avLst/>
          </a:prstGeom>
          <a:ln w="9525">
            <a:solidFill>
              <a:schemeClr val="accent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21599" y="3630477"/>
            <a:ext cx="1548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1"/>
                </a:solidFill>
              </a:rPr>
              <a:t>PROFIT POTENTIAL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58222" y="5117266"/>
            <a:ext cx="6719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HIGHER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1849655" y="3095732"/>
            <a:ext cx="6719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/>
              <a:t>HIGHER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1862990" y="4251522"/>
            <a:ext cx="641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/>
              <a:t>LOWER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2814680" y="5117266"/>
            <a:ext cx="641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LOWER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3797864" y="5483914"/>
            <a:ext cx="159351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1"/>
                </a:solidFill>
              </a:rPr>
              <a:t>GROWTH POTENTIAL</a:t>
            </a:r>
            <a:endParaRPr lang="en-US" sz="1400" dirty="0">
              <a:solidFill>
                <a:schemeClr val="accent1"/>
              </a:solidFill>
            </a:endParaRPr>
          </a:p>
        </p:txBody>
      </p:sp>
      <p:pic>
        <p:nvPicPr>
          <p:cNvPr id="13" name="Picture 12" descr="velveeta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1501" y="3031465"/>
            <a:ext cx="914400" cy="374754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 flipV="1">
            <a:off x="2768600" y="3036196"/>
            <a:ext cx="2560656" cy="258502"/>
          </a:xfrm>
          <a:prstGeom prst="straightConnector1">
            <a:avLst/>
          </a:prstGeom>
          <a:ln w="12700">
            <a:solidFill>
              <a:schemeClr val="accent4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511787" y="4948444"/>
            <a:ext cx="3700665" cy="11677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5962900" y="2245751"/>
            <a:ext cx="1411552" cy="660400"/>
            <a:chOff x="5962900" y="2245751"/>
            <a:chExt cx="1411552" cy="660400"/>
          </a:xfrm>
        </p:grpSpPr>
        <p:sp>
          <p:nvSpPr>
            <p:cNvPr id="20" name="Rectangle 19"/>
            <p:cNvSpPr/>
            <p:nvPr/>
          </p:nvSpPr>
          <p:spPr>
            <a:xfrm>
              <a:off x="6046372" y="2245751"/>
              <a:ext cx="1239520" cy="660400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962900" y="2256549"/>
              <a:ext cx="1411552" cy="5940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dirty="0"/>
                <a:t>Impact of</a:t>
              </a:r>
              <a:r>
                <a:rPr lang="en-US" sz="1200" dirty="0"/>
                <a:t/>
              </a:r>
              <a:br>
                <a:rPr lang="en-US" sz="1200" dirty="0"/>
              </a:br>
              <a:r>
                <a:rPr lang="en-US" sz="1200" dirty="0"/>
                <a:t>SUPER 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dirty="0" smtClean="0"/>
                <a:t>CONSUMERS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3348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00401 L 0.25799 -0.04043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00" y="-22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They made us rethink…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1214666" y="4237265"/>
            <a:ext cx="23810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dirty="0" smtClean="0">
                <a:solidFill>
                  <a:srgbClr val="5F5F5F"/>
                </a:solidFill>
              </a:rPr>
              <a:t>THE FRAME </a:t>
            </a:r>
            <a:br>
              <a:rPr lang="en-US" sz="1600" dirty="0" smtClean="0">
                <a:solidFill>
                  <a:srgbClr val="5F5F5F"/>
                </a:solidFill>
              </a:rPr>
            </a:br>
            <a:r>
              <a:rPr lang="en-US" sz="1600" dirty="0" smtClean="0">
                <a:solidFill>
                  <a:srgbClr val="5F5F5F"/>
                </a:solidFill>
              </a:rPr>
              <a:t>OF REFERENCE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3576927" y="4237265"/>
            <a:ext cx="228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1600" dirty="0" smtClean="0">
                <a:solidFill>
                  <a:srgbClr val="5F5F5F"/>
                </a:solidFill>
              </a:rPr>
              <a:t>NEW PRODUCT DEVELOPMENT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5889853" y="4237265"/>
            <a:ext cx="228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1600" dirty="0" smtClean="0">
                <a:solidFill>
                  <a:srgbClr val="5F5F5F"/>
                </a:solidFill>
              </a:rPr>
              <a:t>GO-TO MARKET </a:t>
            </a:r>
            <a:br>
              <a:rPr lang="en-US" sz="1600" dirty="0" smtClean="0">
                <a:solidFill>
                  <a:srgbClr val="5F5F5F"/>
                </a:solidFill>
              </a:rPr>
            </a:br>
            <a:r>
              <a:rPr lang="en-US" sz="1600" dirty="0" smtClean="0">
                <a:solidFill>
                  <a:srgbClr val="5F5F5F"/>
                </a:solidFill>
              </a:rPr>
              <a:t>STRATEGY</a:t>
            </a:r>
            <a:endParaRPr lang="en-US" sz="1600" dirty="0">
              <a:solidFill>
                <a:srgbClr val="5F5F5F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766712" y="2837149"/>
            <a:ext cx="1271016" cy="1271016"/>
            <a:chOff x="2514600" y="1021018"/>
            <a:chExt cx="1271016" cy="1271016"/>
          </a:xfrm>
          <a:solidFill>
            <a:srgbClr val="FF8300"/>
          </a:solidFill>
        </p:grpSpPr>
        <p:sp>
          <p:nvSpPr>
            <p:cNvPr id="9" name="Oval 8"/>
            <p:cNvSpPr/>
            <p:nvPr/>
          </p:nvSpPr>
          <p:spPr>
            <a:xfrm>
              <a:off x="2514600" y="1021018"/>
              <a:ext cx="1271016" cy="1271016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focus_groups.emf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4627" y="1256888"/>
              <a:ext cx="730962" cy="799276"/>
            </a:xfrm>
            <a:prstGeom prst="rect">
              <a:avLst/>
            </a:prstGeom>
            <a:grpFill/>
          </p:spPr>
        </p:pic>
      </p:grpSp>
      <p:grpSp>
        <p:nvGrpSpPr>
          <p:cNvPr id="11" name="Group 10"/>
          <p:cNvGrpSpPr/>
          <p:nvPr/>
        </p:nvGrpSpPr>
        <p:grpSpPr>
          <a:xfrm>
            <a:off x="4086536" y="2837149"/>
            <a:ext cx="1271016" cy="1271016"/>
            <a:chOff x="2427329" y="1021018"/>
            <a:chExt cx="1271016" cy="1271016"/>
          </a:xfrm>
          <a:solidFill>
            <a:srgbClr val="73B632"/>
          </a:solidFill>
        </p:grpSpPr>
        <p:sp>
          <p:nvSpPr>
            <p:cNvPr id="12" name="Oval 11"/>
            <p:cNvSpPr/>
            <p:nvPr/>
          </p:nvSpPr>
          <p:spPr>
            <a:xfrm>
              <a:off x="2427329" y="1021018"/>
              <a:ext cx="1271016" cy="1271016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 descr="bottles.emf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2755335" y="1276195"/>
              <a:ext cx="615004" cy="760662"/>
            </a:xfrm>
            <a:prstGeom prst="rect">
              <a:avLst/>
            </a:prstGeom>
            <a:grpFill/>
          </p:spPr>
        </p:pic>
      </p:grpSp>
      <p:grpSp>
        <p:nvGrpSpPr>
          <p:cNvPr id="14" name="Group 13"/>
          <p:cNvGrpSpPr/>
          <p:nvPr/>
        </p:nvGrpSpPr>
        <p:grpSpPr>
          <a:xfrm>
            <a:off x="6406359" y="2837149"/>
            <a:ext cx="1271016" cy="1271016"/>
            <a:chOff x="747239" y="1021018"/>
            <a:chExt cx="1271016" cy="1271016"/>
          </a:xfrm>
        </p:grpSpPr>
        <p:sp>
          <p:nvSpPr>
            <p:cNvPr id="15" name="Oval 14"/>
            <p:cNvSpPr/>
            <p:nvPr/>
          </p:nvSpPr>
          <p:spPr>
            <a:xfrm>
              <a:off x="747239" y="1021018"/>
              <a:ext cx="1271016" cy="1271016"/>
            </a:xfrm>
            <a:prstGeom prst="ellipse">
              <a:avLst/>
            </a:prstGeom>
            <a:solidFill>
              <a:srgbClr val="B21DA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 descr="Retail_CPG.emf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2916" y="1309054"/>
              <a:ext cx="799662" cy="694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440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Super Consumers IMPACT KRAFT ANALYTICS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624470983"/>
              </p:ext>
            </p:extLst>
          </p:nvPr>
        </p:nvGraphicFramePr>
        <p:xfrm>
          <a:off x="1126490" y="2159000"/>
          <a:ext cx="2856230" cy="2856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37376" y="3060827"/>
            <a:ext cx="16031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0%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200" dirty="0" smtClean="0"/>
              <a:t>FOCUS ON </a:t>
            </a:r>
            <a:br>
              <a:rPr lang="en-US" sz="1200" dirty="0" smtClean="0"/>
            </a:br>
            <a:r>
              <a:rPr lang="en-US" sz="1200" dirty="0" smtClean="0"/>
              <a:t>SUPER CONSUMERS</a:t>
            </a:r>
            <a:br>
              <a:rPr lang="en-US" sz="1200" dirty="0" smtClean="0"/>
            </a:b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6004576" y="3060827"/>
            <a:ext cx="16031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4"/>
                </a:solidFill>
              </a:rPr>
              <a:t>90%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200" dirty="0" smtClean="0"/>
              <a:t>FOCUS ON </a:t>
            </a:r>
            <a:br>
              <a:rPr lang="en-US" sz="1200" dirty="0" smtClean="0"/>
            </a:br>
            <a:r>
              <a:rPr lang="en-US" sz="1200" dirty="0" smtClean="0"/>
              <a:t>SUPER CONSUMERS</a:t>
            </a:r>
            <a:br>
              <a:rPr lang="en-US" sz="1200" dirty="0" smtClean="0"/>
            </a:br>
            <a:endParaRPr lang="en-US" sz="12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5363210" y="2159000"/>
            <a:ext cx="2856230" cy="3193812"/>
            <a:chOff x="5363210" y="2159000"/>
            <a:chExt cx="2856230" cy="3193812"/>
          </a:xfrm>
        </p:grpSpPr>
        <p:graphicFrame>
          <p:nvGraphicFramePr>
            <p:cNvPr id="5" name="Chart 4"/>
            <p:cNvGraphicFramePr/>
            <p:nvPr>
              <p:extLst>
                <p:ext uri="{D42A27DB-BD31-4B8C-83A1-F6EECF244321}">
                  <p14:modId xmlns:p14="http://schemas.microsoft.com/office/powerpoint/2010/main" val="944169246"/>
                </p:ext>
              </p:extLst>
            </p:nvPr>
          </p:nvGraphicFramePr>
          <p:xfrm>
            <a:off x="5363210" y="2159000"/>
            <a:ext cx="2856230" cy="285623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6476616" y="4983480"/>
              <a:ext cx="7729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AFTER</a:t>
              </a:r>
              <a:endParaRPr lang="en-US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067559" y="4973320"/>
            <a:ext cx="915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00100" y="5772571"/>
            <a:ext cx="7708900" cy="40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TODAY KRAFT IS AN INDUSTRY LEADER, IDENTIFYING TRENDS AS THEY HAPPEN</a:t>
            </a:r>
            <a:endParaRPr lang="en-US" b="1" dirty="0"/>
          </a:p>
        </p:txBody>
      </p:sp>
      <p:sp>
        <p:nvSpPr>
          <p:cNvPr id="12" name="Right Arrow 11"/>
          <p:cNvSpPr/>
          <p:nvPr/>
        </p:nvSpPr>
        <p:spPr>
          <a:xfrm>
            <a:off x="4041140" y="3261360"/>
            <a:ext cx="1253718" cy="782320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4 MONTHS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07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676656"/>
            <a:ext cx="8773160" cy="571500"/>
          </a:xfrm>
        </p:spPr>
        <p:txBody>
          <a:bodyPr/>
          <a:lstStyle/>
          <a:p>
            <a:r>
              <a:rPr lang="en-US" sz="2800" dirty="0"/>
              <a:t>Super consumer: </a:t>
            </a:r>
            <a:r>
              <a:rPr lang="en-US" sz="2800" dirty="0" smtClean="0"/>
              <a:t>expand </a:t>
            </a:r>
            <a:r>
              <a:rPr lang="en-US" sz="2800" dirty="0"/>
              <a:t>across research types</a:t>
            </a:r>
          </a:p>
        </p:txBody>
      </p:sp>
      <p:grpSp>
        <p:nvGrpSpPr>
          <p:cNvPr id="5" name="Group 14"/>
          <p:cNvGrpSpPr/>
          <p:nvPr/>
        </p:nvGrpSpPr>
        <p:grpSpPr>
          <a:xfrm>
            <a:off x="4036389" y="2799588"/>
            <a:ext cx="1271016" cy="1271016"/>
            <a:chOff x="747239" y="1021018"/>
            <a:chExt cx="1271016" cy="1271016"/>
          </a:xfrm>
          <a:solidFill>
            <a:schemeClr val="accent3"/>
          </a:solidFill>
        </p:grpSpPr>
        <p:sp>
          <p:nvSpPr>
            <p:cNvPr id="6" name="Oval 5"/>
            <p:cNvSpPr/>
            <p:nvPr/>
          </p:nvSpPr>
          <p:spPr>
            <a:xfrm>
              <a:off x="747239" y="1021018"/>
              <a:ext cx="1271016" cy="1271016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 descr="ProcessImprovment.emf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1178" y="1162750"/>
              <a:ext cx="663139" cy="987552"/>
            </a:xfrm>
            <a:prstGeom prst="rect">
              <a:avLst/>
            </a:prstGeom>
            <a:grpFill/>
          </p:spPr>
        </p:pic>
      </p:grpSp>
      <p:grpSp>
        <p:nvGrpSpPr>
          <p:cNvPr id="8" name="Group 17"/>
          <p:cNvGrpSpPr/>
          <p:nvPr/>
        </p:nvGrpSpPr>
        <p:grpSpPr>
          <a:xfrm>
            <a:off x="6423989" y="2799588"/>
            <a:ext cx="1271016" cy="1271016"/>
            <a:chOff x="4024613" y="4800655"/>
            <a:chExt cx="1271016" cy="1271016"/>
          </a:xfrm>
          <a:solidFill>
            <a:schemeClr val="accent2"/>
          </a:solidFill>
        </p:grpSpPr>
        <p:sp>
          <p:nvSpPr>
            <p:cNvPr id="9" name="Oval 8"/>
            <p:cNvSpPr/>
            <p:nvPr/>
          </p:nvSpPr>
          <p:spPr>
            <a:xfrm>
              <a:off x="4024613" y="4800655"/>
              <a:ext cx="1271016" cy="1271016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Measure.emf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66929" y="5042971"/>
              <a:ext cx="786384" cy="786384"/>
            </a:xfrm>
            <a:prstGeom prst="rect">
              <a:avLst/>
            </a:prstGeom>
            <a:grpFill/>
          </p:spPr>
        </p:pic>
      </p:grpSp>
      <p:grpSp>
        <p:nvGrpSpPr>
          <p:cNvPr id="11" name="Group 10"/>
          <p:cNvGrpSpPr/>
          <p:nvPr/>
        </p:nvGrpSpPr>
        <p:grpSpPr>
          <a:xfrm>
            <a:off x="1773220" y="2781360"/>
            <a:ext cx="1271016" cy="1271016"/>
            <a:chOff x="747239" y="1021018"/>
            <a:chExt cx="1271016" cy="1271016"/>
          </a:xfrm>
        </p:grpSpPr>
        <p:sp>
          <p:nvSpPr>
            <p:cNvPr id="12" name="Oval 11"/>
            <p:cNvSpPr/>
            <p:nvPr/>
          </p:nvSpPr>
          <p:spPr>
            <a:xfrm>
              <a:off x="747239" y="1021018"/>
              <a:ext cx="1271016" cy="127101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 descr="Segmentation.emf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8493" y="1299910"/>
              <a:ext cx="708509" cy="713232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1725468" y="4197350"/>
            <a:ext cx="154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5F5F5F"/>
                </a:solidFill>
                <a:cs typeface="Calibri" pitchFamily="34" charset="0"/>
              </a:rPr>
              <a:t>IDENTIFYING</a:t>
            </a:r>
            <a:endParaRPr lang="en-US" dirty="0">
              <a:solidFill>
                <a:srgbClr val="5F5F5F"/>
              </a:solidFill>
              <a:cs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28440" y="4197350"/>
            <a:ext cx="1347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5F5F5F"/>
                </a:solidFill>
                <a:cs typeface="Calibri" pitchFamily="34" charset="0"/>
              </a:rPr>
              <a:t>TESTING</a:t>
            </a:r>
            <a:endParaRPr lang="en-US" sz="2000" dirty="0">
              <a:solidFill>
                <a:srgbClr val="5F5F5F"/>
              </a:solidFill>
              <a:cs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7658" y="4197350"/>
            <a:ext cx="1347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5F5F5F"/>
                </a:solidFill>
                <a:cs typeface="Calibri" pitchFamily="34" charset="0"/>
              </a:rPr>
              <a:t>TRACKING</a:t>
            </a:r>
            <a:endParaRPr lang="en-US" dirty="0">
              <a:solidFill>
                <a:srgbClr val="5F5F5F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62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4" name="Straight Arrow Connector 243"/>
          <p:cNvCxnSpPr/>
          <p:nvPr/>
        </p:nvCxnSpPr>
        <p:spPr>
          <a:xfrm flipH="1">
            <a:off x="4240902" y="3694495"/>
            <a:ext cx="911868" cy="0"/>
          </a:xfrm>
          <a:prstGeom prst="straightConnector1">
            <a:avLst/>
          </a:prstGeom>
          <a:ln>
            <a:solidFill>
              <a:srgbClr val="9B0C1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997938"/>
            <a:ext cx="8166672" cy="571500"/>
          </a:xfrm>
        </p:spPr>
        <p:txBody>
          <a:bodyPr/>
          <a:lstStyle/>
          <a:p>
            <a:r>
              <a:rPr lang="en-US" sz="2800" dirty="0" smtClean="0"/>
              <a:t>They changed how we evaluate innovation </a:t>
            </a:r>
            <a:endParaRPr lang="en-US" sz="2800" dirty="0"/>
          </a:p>
        </p:txBody>
      </p:sp>
      <p:sp>
        <p:nvSpPr>
          <p:cNvPr id="135" name="Rectangle 134"/>
          <p:cNvSpPr>
            <a:spLocks noChangeArrowheads="1"/>
          </p:cNvSpPr>
          <p:nvPr/>
        </p:nvSpPr>
        <p:spPr bwMode="auto">
          <a:xfrm>
            <a:off x="1285875" y="3001316"/>
            <a:ext cx="2160588" cy="217487"/>
          </a:xfrm>
          <a:prstGeom prst="rect">
            <a:avLst/>
          </a:prstGeom>
          <a:solidFill>
            <a:srgbClr val="D5D6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6" name="Rectangle 135"/>
          <p:cNvSpPr>
            <a:spLocks noChangeArrowheads="1"/>
          </p:cNvSpPr>
          <p:nvPr/>
        </p:nvSpPr>
        <p:spPr bwMode="auto">
          <a:xfrm>
            <a:off x="3436938" y="3001316"/>
            <a:ext cx="942975" cy="217488"/>
          </a:xfrm>
          <a:prstGeom prst="rect">
            <a:avLst/>
          </a:prstGeom>
          <a:solidFill>
            <a:srgbClr val="D5D6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7" name="Rectangle 136"/>
          <p:cNvSpPr>
            <a:spLocks noChangeArrowheads="1"/>
          </p:cNvSpPr>
          <p:nvPr/>
        </p:nvSpPr>
        <p:spPr bwMode="auto">
          <a:xfrm>
            <a:off x="1285875" y="3279129"/>
            <a:ext cx="2160588" cy="217487"/>
          </a:xfrm>
          <a:prstGeom prst="rect">
            <a:avLst/>
          </a:prstGeom>
          <a:solidFill>
            <a:srgbClr val="D5D6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8" name="Rectangle 137"/>
          <p:cNvSpPr>
            <a:spLocks noChangeArrowheads="1"/>
          </p:cNvSpPr>
          <p:nvPr/>
        </p:nvSpPr>
        <p:spPr bwMode="auto">
          <a:xfrm>
            <a:off x="3436938" y="3279130"/>
            <a:ext cx="942975" cy="192085"/>
          </a:xfrm>
          <a:prstGeom prst="rect">
            <a:avLst/>
          </a:prstGeom>
          <a:solidFill>
            <a:srgbClr val="D5D6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1" name="Rectangle 140"/>
          <p:cNvSpPr>
            <a:spLocks noChangeArrowheads="1"/>
          </p:cNvSpPr>
          <p:nvPr/>
        </p:nvSpPr>
        <p:spPr bwMode="auto">
          <a:xfrm>
            <a:off x="1285875" y="3488679"/>
            <a:ext cx="2160588" cy="6334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3" name="Rectangle 142"/>
          <p:cNvSpPr>
            <a:spLocks noChangeArrowheads="1"/>
          </p:cNvSpPr>
          <p:nvPr/>
        </p:nvSpPr>
        <p:spPr bwMode="auto">
          <a:xfrm>
            <a:off x="1285875" y="4530079"/>
            <a:ext cx="2160588" cy="777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4" name="Rectangle 143"/>
          <p:cNvSpPr>
            <a:spLocks noChangeArrowheads="1"/>
          </p:cNvSpPr>
          <p:nvPr/>
        </p:nvSpPr>
        <p:spPr bwMode="auto">
          <a:xfrm>
            <a:off x="3436938" y="4530079"/>
            <a:ext cx="3784600" cy="777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5" name="Rectangle 144"/>
          <p:cNvSpPr>
            <a:spLocks noChangeArrowheads="1"/>
          </p:cNvSpPr>
          <p:nvPr/>
        </p:nvSpPr>
        <p:spPr bwMode="auto">
          <a:xfrm>
            <a:off x="1285875" y="4807891"/>
            <a:ext cx="2160588" cy="365125"/>
          </a:xfrm>
          <a:prstGeom prst="rect">
            <a:avLst/>
          </a:prstGeom>
          <a:solidFill>
            <a:srgbClr val="D5D6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6" name="Rectangle 145"/>
          <p:cNvSpPr>
            <a:spLocks noChangeArrowheads="1"/>
          </p:cNvSpPr>
          <p:nvPr/>
        </p:nvSpPr>
        <p:spPr bwMode="auto">
          <a:xfrm>
            <a:off x="3436938" y="4807892"/>
            <a:ext cx="942975" cy="357130"/>
          </a:xfrm>
          <a:prstGeom prst="rect">
            <a:avLst/>
          </a:prstGeom>
          <a:solidFill>
            <a:srgbClr val="D5D6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8" name="Rectangle 147"/>
          <p:cNvSpPr>
            <a:spLocks noChangeArrowheads="1"/>
          </p:cNvSpPr>
          <p:nvPr/>
        </p:nvSpPr>
        <p:spPr bwMode="auto">
          <a:xfrm>
            <a:off x="1285875" y="5165079"/>
            <a:ext cx="2160588" cy="69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9" name="Rectangle 18"/>
          <p:cNvSpPr>
            <a:spLocks noChangeArrowheads="1"/>
          </p:cNvSpPr>
          <p:nvPr/>
        </p:nvSpPr>
        <p:spPr bwMode="auto">
          <a:xfrm>
            <a:off x="1285875" y="5225404"/>
            <a:ext cx="2160588" cy="365125"/>
          </a:xfrm>
          <a:prstGeom prst="rect">
            <a:avLst/>
          </a:prstGeom>
          <a:solidFill>
            <a:srgbClr val="D5D6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0" name="Rectangle 19"/>
          <p:cNvSpPr>
            <a:spLocks noChangeArrowheads="1"/>
          </p:cNvSpPr>
          <p:nvPr/>
        </p:nvSpPr>
        <p:spPr bwMode="auto">
          <a:xfrm>
            <a:off x="3436938" y="5225404"/>
            <a:ext cx="939807" cy="365125"/>
          </a:xfrm>
          <a:prstGeom prst="rect">
            <a:avLst/>
          </a:prstGeom>
          <a:solidFill>
            <a:srgbClr val="D5D6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1" name="Rectangle 20"/>
          <p:cNvSpPr>
            <a:spLocks noChangeArrowheads="1"/>
          </p:cNvSpPr>
          <p:nvPr/>
        </p:nvSpPr>
        <p:spPr bwMode="auto">
          <a:xfrm>
            <a:off x="3873500" y="2861616"/>
            <a:ext cx="146050" cy="15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</a:rPr>
              <a:t>A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2" name="Rectangle 24"/>
          <p:cNvSpPr>
            <a:spLocks noChangeArrowheads="1"/>
          </p:cNvSpPr>
          <p:nvPr/>
        </p:nvSpPr>
        <p:spPr bwMode="auto">
          <a:xfrm>
            <a:off x="1314450" y="3036241"/>
            <a:ext cx="1100138" cy="15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1" u="none" strike="noStrike" cap="none" normalizeH="0" baseline="0" dirty="0" smtClean="0">
                <a:ln>
                  <a:noFill/>
                </a:ln>
                <a:solidFill>
                  <a:srgbClr val="4A4D55"/>
                </a:solidFill>
                <a:effectLst/>
                <a:latin typeface="Arial" pitchFamily="34" charset="0"/>
              </a:rPr>
              <a:t>(Total Consumers)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4" name="Rectangle 25"/>
          <p:cNvSpPr>
            <a:spLocks noChangeArrowheads="1"/>
          </p:cNvSpPr>
          <p:nvPr/>
        </p:nvSpPr>
        <p:spPr bwMode="auto">
          <a:xfrm>
            <a:off x="3795713" y="3036241"/>
            <a:ext cx="26930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1" u="none" strike="noStrike" cap="none" normalizeH="0" baseline="0" dirty="0" smtClean="0">
                <a:ln>
                  <a:noFill/>
                </a:ln>
                <a:solidFill>
                  <a:srgbClr val="616365"/>
                </a:solidFill>
                <a:effectLst/>
                <a:latin typeface="Arial" pitchFamily="34" charset="0"/>
              </a:rPr>
              <a:t>(100)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5" name="Rectangle 29"/>
          <p:cNvSpPr>
            <a:spLocks noChangeArrowheads="1"/>
          </p:cNvSpPr>
          <p:nvPr/>
        </p:nvSpPr>
        <p:spPr bwMode="auto">
          <a:xfrm>
            <a:off x="1314450" y="3314054"/>
            <a:ext cx="1692275" cy="15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4A4D55"/>
                </a:solidFill>
                <a:effectLst/>
                <a:latin typeface="Arial" pitchFamily="34" charset="0"/>
              </a:rPr>
              <a:t>Overall Purchase Intent (%)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6" name="Rectangle 30"/>
          <p:cNvSpPr>
            <a:spLocks noChangeArrowheads="1"/>
          </p:cNvSpPr>
          <p:nvPr/>
        </p:nvSpPr>
        <p:spPr bwMode="auto">
          <a:xfrm>
            <a:off x="1314450" y="3522016"/>
            <a:ext cx="1225550" cy="15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4A4D55"/>
                </a:solidFill>
                <a:effectLst/>
                <a:latin typeface="Arial" pitchFamily="34" charset="0"/>
              </a:rPr>
              <a:t>Definitely Would Buy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3" name="Rectangle 31"/>
          <p:cNvSpPr>
            <a:spLocks noChangeArrowheads="1"/>
          </p:cNvSpPr>
          <p:nvPr/>
        </p:nvSpPr>
        <p:spPr bwMode="auto">
          <a:xfrm>
            <a:off x="3844925" y="3522016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616365"/>
                </a:solidFill>
                <a:effectLst/>
                <a:latin typeface="Arial" pitchFamily="34" charset="0"/>
              </a:rPr>
              <a:t>70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" name="Rectangle 35"/>
          <p:cNvSpPr>
            <a:spLocks noChangeArrowheads="1"/>
          </p:cNvSpPr>
          <p:nvPr/>
        </p:nvSpPr>
        <p:spPr bwMode="auto">
          <a:xfrm>
            <a:off x="1314450" y="3731566"/>
            <a:ext cx="1196975" cy="15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4A4D55"/>
                </a:solidFill>
                <a:effectLst/>
                <a:latin typeface="Arial" pitchFamily="34" charset="0"/>
              </a:rPr>
              <a:t>Probably Would Buy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5" name="Rectangle 36"/>
          <p:cNvSpPr>
            <a:spLocks noChangeArrowheads="1"/>
          </p:cNvSpPr>
          <p:nvPr/>
        </p:nvSpPr>
        <p:spPr bwMode="auto">
          <a:xfrm>
            <a:off x="3844925" y="3731566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 smtClean="0">
                <a:solidFill>
                  <a:srgbClr val="616365"/>
                </a:solidFill>
                <a:latin typeface="Arial" pitchFamily="34" charset="0"/>
              </a:rPr>
              <a:t>25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6" name="Rectangle 41"/>
          <p:cNvSpPr>
            <a:spLocks noChangeArrowheads="1"/>
          </p:cNvSpPr>
          <p:nvPr/>
        </p:nvSpPr>
        <p:spPr bwMode="auto">
          <a:xfrm>
            <a:off x="1314450" y="3939529"/>
            <a:ext cx="1371600" cy="15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4A4D55"/>
                </a:solidFill>
                <a:effectLst/>
                <a:latin typeface="Arial" pitchFamily="34" charset="0"/>
              </a:rPr>
              <a:t>Might or Might Not Buy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7" name="Rectangle 42"/>
          <p:cNvSpPr>
            <a:spLocks noChangeArrowheads="1"/>
          </p:cNvSpPr>
          <p:nvPr/>
        </p:nvSpPr>
        <p:spPr bwMode="auto">
          <a:xfrm>
            <a:off x="3873500" y="3939529"/>
            <a:ext cx="127000" cy="15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616365"/>
                </a:solidFill>
                <a:effectLst/>
                <a:latin typeface="Arial" pitchFamily="34" charset="0"/>
              </a:rPr>
              <a:t>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8" name="Rectangle 46"/>
          <p:cNvSpPr>
            <a:spLocks noChangeArrowheads="1"/>
          </p:cNvSpPr>
          <p:nvPr/>
        </p:nvSpPr>
        <p:spPr bwMode="auto">
          <a:xfrm>
            <a:off x="1314450" y="4147491"/>
            <a:ext cx="1430338" cy="15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4A4D55"/>
                </a:solidFill>
                <a:effectLst/>
                <a:latin typeface="Arial" pitchFamily="34" charset="0"/>
              </a:rPr>
              <a:t>Probably Would Not Buy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9" name="Rectangle 47"/>
          <p:cNvSpPr>
            <a:spLocks noChangeArrowheads="1"/>
          </p:cNvSpPr>
          <p:nvPr/>
        </p:nvSpPr>
        <p:spPr bwMode="auto">
          <a:xfrm>
            <a:off x="3873500" y="4147491"/>
            <a:ext cx="641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>
                <a:solidFill>
                  <a:srgbClr val="616365"/>
                </a:solidFill>
                <a:latin typeface="Arial" pitchFamily="34" charset="0"/>
              </a:rPr>
              <a:t>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0" name="Rectangle 52"/>
          <p:cNvSpPr>
            <a:spLocks noChangeArrowheads="1"/>
          </p:cNvSpPr>
          <p:nvPr/>
        </p:nvSpPr>
        <p:spPr bwMode="auto">
          <a:xfrm>
            <a:off x="1314450" y="4357041"/>
            <a:ext cx="1449388" cy="15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4A4D55"/>
                </a:solidFill>
                <a:effectLst/>
                <a:latin typeface="Arial" pitchFamily="34" charset="0"/>
              </a:rPr>
              <a:t>Definitely Would Not Buy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4" name="Rectangle 53"/>
          <p:cNvSpPr>
            <a:spLocks noChangeArrowheads="1"/>
          </p:cNvSpPr>
          <p:nvPr/>
        </p:nvSpPr>
        <p:spPr bwMode="auto">
          <a:xfrm>
            <a:off x="3873500" y="4357041"/>
            <a:ext cx="127000" cy="15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616365"/>
                </a:solidFill>
                <a:effectLst/>
                <a:latin typeface="Arial" pitchFamily="34" charset="0"/>
              </a:rPr>
              <a:t>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7" name="Rectangle 57"/>
          <p:cNvSpPr>
            <a:spLocks noChangeArrowheads="1"/>
          </p:cNvSpPr>
          <p:nvPr/>
        </p:nvSpPr>
        <p:spPr bwMode="auto">
          <a:xfrm>
            <a:off x="1314450" y="4634854"/>
            <a:ext cx="1381125" cy="15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1" u="none" strike="noStrike" cap="none" normalizeH="0" baseline="0" dirty="0" smtClean="0">
                <a:ln>
                  <a:noFill/>
                </a:ln>
                <a:solidFill>
                  <a:srgbClr val="4A4D55"/>
                </a:solidFill>
                <a:effectLst/>
                <a:latin typeface="Arial" pitchFamily="34" charset="0"/>
              </a:rPr>
              <a:t>(Favorable Consumers)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8" name="Rectangle 58"/>
          <p:cNvSpPr>
            <a:spLocks noChangeArrowheads="1"/>
          </p:cNvSpPr>
          <p:nvPr/>
        </p:nvSpPr>
        <p:spPr bwMode="auto">
          <a:xfrm>
            <a:off x="3795713" y="4634854"/>
            <a:ext cx="20518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1" u="none" strike="noStrike" cap="none" normalizeH="0" baseline="0" dirty="0" smtClean="0">
                <a:ln>
                  <a:noFill/>
                </a:ln>
                <a:solidFill>
                  <a:srgbClr val="616365"/>
                </a:solidFill>
                <a:effectLst/>
                <a:latin typeface="Arial" pitchFamily="34" charset="0"/>
              </a:rPr>
              <a:t>(82)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9" name="Rectangle 62"/>
          <p:cNvSpPr>
            <a:spLocks noChangeArrowheads="1"/>
          </p:cNvSpPr>
          <p:nvPr/>
        </p:nvSpPr>
        <p:spPr bwMode="auto">
          <a:xfrm>
            <a:off x="1314450" y="4842816"/>
            <a:ext cx="1196975" cy="15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4A4D55"/>
                </a:solidFill>
                <a:effectLst/>
                <a:latin typeface="Arial" pitchFamily="34" charset="0"/>
              </a:rPr>
              <a:t>Claimed Trial Units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0" name="Rectangle 63"/>
          <p:cNvSpPr>
            <a:spLocks noChangeArrowheads="1"/>
          </p:cNvSpPr>
          <p:nvPr/>
        </p:nvSpPr>
        <p:spPr bwMode="auto">
          <a:xfrm>
            <a:off x="3825875" y="4842816"/>
            <a:ext cx="16030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616365"/>
                </a:solidFill>
                <a:effectLst/>
                <a:latin typeface="Arial" pitchFamily="34" charset="0"/>
              </a:rPr>
              <a:t>2.5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1" name="Rectangle 67"/>
          <p:cNvSpPr>
            <a:spLocks noChangeArrowheads="1"/>
          </p:cNvSpPr>
          <p:nvPr/>
        </p:nvSpPr>
        <p:spPr bwMode="auto">
          <a:xfrm>
            <a:off x="3795713" y="5260329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616365"/>
                </a:solidFill>
                <a:effectLst/>
                <a:latin typeface="Arial" pitchFamily="34" charset="0"/>
              </a:rPr>
              <a:t>25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2" name="Rectangle 73"/>
          <p:cNvSpPr>
            <a:spLocks noChangeArrowheads="1"/>
          </p:cNvSpPr>
          <p:nvPr/>
        </p:nvSpPr>
        <p:spPr bwMode="auto">
          <a:xfrm>
            <a:off x="1314450" y="5234929"/>
            <a:ext cx="2092325" cy="15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4A4D55"/>
                </a:solidFill>
                <a:effectLst/>
                <a:latin typeface="Arial" pitchFamily="34" charset="0"/>
              </a:rPr>
              <a:t>Claimed Trial Frequency (pre use)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3" name="Line 74"/>
          <p:cNvSpPr>
            <a:spLocks noChangeShapeType="1"/>
          </p:cNvSpPr>
          <p:nvPr/>
        </p:nvSpPr>
        <p:spPr bwMode="auto">
          <a:xfrm>
            <a:off x="1285875" y="3001316"/>
            <a:ext cx="0" cy="207962"/>
          </a:xfrm>
          <a:prstGeom prst="line">
            <a:avLst/>
          </a:prstGeom>
          <a:noFill/>
          <a:ln w="0">
            <a:solidFill>
              <a:srgbClr val="D9D9D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4" name="Rectangle 75"/>
          <p:cNvSpPr>
            <a:spLocks noChangeArrowheads="1"/>
          </p:cNvSpPr>
          <p:nvPr/>
        </p:nvSpPr>
        <p:spPr bwMode="auto">
          <a:xfrm>
            <a:off x="1285875" y="3001316"/>
            <a:ext cx="9525" cy="207962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5" name="Line 76"/>
          <p:cNvSpPr>
            <a:spLocks noChangeShapeType="1"/>
          </p:cNvSpPr>
          <p:nvPr/>
        </p:nvSpPr>
        <p:spPr bwMode="auto">
          <a:xfrm>
            <a:off x="3436938" y="3010841"/>
            <a:ext cx="0" cy="198437"/>
          </a:xfrm>
          <a:prstGeom prst="line">
            <a:avLst/>
          </a:prstGeom>
          <a:noFill/>
          <a:ln w="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6" name="Rectangle 77"/>
          <p:cNvSpPr>
            <a:spLocks noChangeArrowheads="1"/>
          </p:cNvSpPr>
          <p:nvPr/>
        </p:nvSpPr>
        <p:spPr bwMode="auto">
          <a:xfrm>
            <a:off x="3436938" y="3010841"/>
            <a:ext cx="9525" cy="1984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7" name="Line 86"/>
          <p:cNvSpPr>
            <a:spLocks noChangeShapeType="1"/>
          </p:cNvSpPr>
          <p:nvPr/>
        </p:nvSpPr>
        <p:spPr bwMode="auto">
          <a:xfrm>
            <a:off x="1285875" y="3218804"/>
            <a:ext cx="0" cy="1589087"/>
          </a:xfrm>
          <a:prstGeom prst="line">
            <a:avLst/>
          </a:prstGeom>
          <a:noFill/>
          <a:ln w="0">
            <a:solidFill>
              <a:srgbClr val="D9D9D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8" name="Rectangle 87"/>
          <p:cNvSpPr>
            <a:spLocks noChangeArrowheads="1"/>
          </p:cNvSpPr>
          <p:nvPr/>
        </p:nvSpPr>
        <p:spPr bwMode="auto">
          <a:xfrm>
            <a:off x="1285875" y="3218804"/>
            <a:ext cx="9525" cy="1589087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9" name="Line 88"/>
          <p:cNvSpPr>
            <a:spLocks noChangeShapeType="1"/>
          </p:cNvSpPr>
          <p:nvPr/>
        </p:nvSpPr>
        <p:spPr bwMode="auto">
          <a:xfrm>
            <a:off x="1285875" y="4807891"/>
            <a:ext cx="2160588" cy="0"/>
          </a:xfrm>
          <a:prstGeom prst="line">
            <a:avLst/>
          </a:prstGeom>
          <a:noFill/>
          <a:ln w="0">
            <a:solidFill>
              <a:srgbClr val="D5D6D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0" name="Rectangle 89"/>
          <p:cNvSpPr>
            <a:spLocks noChangeArrowheads="1"/>
          </p:cNvSpPr>
          <p:nvPr/>
        </p:nvSpPr>
        <p:spPr bwMode="auto">
          <a:xfrm>
            <a:off x="1285875" y="4807891"/>
            <a:ext cx="2160588" cy="9525"/>
          </a:xfrm>
          <a:prstGeom prst="rect">
            <a:avLst/>
          </a:prstGeom>
          <a:solidFill>
            <a:srgbClr val="D5D6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1" name="Line 90"/>
          <p:cNvSpPr>
            <a:spLocks noChangeShapeType="1"/>
          </p:cNvSpPr>
          <p:nvPr/>
        </p:nvSpPr>
        <p:spPr bwMode="auto">
          <a:xfrm>
            <a:off x="1285875" y="4817416"/>
            <a:ext cx="0" cy="347662"/>
          </a:xfrm>
          <a:prstGeom prst="line">
            <a:avLst/>
          </a:prstGeom>
          <a:noFill/>
          <a:ln w="0">
            <a:solidFill>
              <a:srgbClr val="D9D9D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2" name="Rectangle 91"/>
          <p:cNvSpPr>
            <a:spLocks noChangeArrowheads="1"/>
          </p:cNvSpPr>
          <p:nvPr/>
        </p:nvSpPr>
        <p:spPr bwMode="auto">
          <a:xfrm>
            <a:off x="1285875" y="4817416"/>
            <a:ext cx="9525" cy="347662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3" name="Line 92"/>
          <p:cNvSpPr>
            <a:spLocks noChangeShapeType="1"/>
          </p:cNvSpPr>
          <p:nvPr/>
        </p:nvSpPr>
        <p:spPr bwMode="auto">
          <a:xfrm>
            <a:off x="1285875" y="5165079"/>
            <a:ext cx="2151063" cy="0"/>
          </a:xfrm>
          <a:prstGeom prst="line">
            <a:avLst/>
          </a:prstGeom>
          <a:noFill/>
          <a:ln w="0">
            <a:solidFill>
              <a:srgbClr val="D9D9D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4" name="Rectangle 93"/>
          <p:cNvSpPr>
            <a:spLocks noChangeArrowheads="1"/>
          </p:cNvSpPr>
          <p:nvPr/>
        </p:nvSpPr>
        <p:spPr bwMode="auto">
          <a:xfrm>
            <a:off x="1285875" y="5165079"/>
            <a:ext cx="2151063" cy="7937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5" name="Line 94"/>
          <p:cNvSpPr>
            <a:spLocks noChangeShapeType="1"/>
          </p:cNvSpPr>
          <p:nvPr/>
        </p:nvSpPr>
        <p:spPr bwMode="auto">
          <a:xfrm>
            <a:off x="1285875" y="5173016"/>
            <a:ext cx="0" cy="52387"/>
          </a:xfrm>
          <a:prstGeom prst="line">
            <a:avLst/>
          </a:prstGeom>
          <a:noFill/>
          <a:ln w="0">
            <a:solidFill>
              <a:srgbClr val="D9D9D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6" name="Rectangle 95"/>
          <p:cNvSpPr>
            <a:spLocks noChangeArrowheads="1"/>
          </p:cNvSpPr>
          <p:nvPr/>
        </p:nvSpPr>
        <p:spPr bwMode="auto">
          <a:xfrm>
            <a:off x="1285875" y="5173016"/>
            <a:ext cx="9525" cy="52387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7" name="Line 96"/>
          <p:cNvSpPr>
            <a:spLocks noChangeShapeType="1"/>
          </p:cNvSpPr>
          <p:nvPr/>
        </p:nvSpPr>
        <p:spPr bwMode="auto">
          <a:xfrm>
            <a:off x="1285875" y="5225404"/>
            <a:ext cx="2151063" cy="0"/>
          </a:xfrm>
          <a:prstGeom prst="line">
            <a:avLst/>
          </a:prstGeom>
          <a:noFill/>
          <a:ln w="0">
            <a:solidFill>
              <a:srgbClr val="D9D9D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8" name="Rectangle 97"/>
          <p:cNvSpPr>
            <a:spLocks noChangeArrowheads="1"/>
          </p:cNvSpPr>
          <p:nvPr/>
        </p:nvSpPr>
        <p:spPr bwMode="auto">
          <a:xfrm>
            <a:off x="1285875" y="5225404"/>
            <a:ext cx="2151063" cy="9525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9" name="Line 98"/>
          <p:cNvSpPr>
            <a:spLocks noChangeShapeType="1"/>
          </p:cNvSpPr>
          <p:nvPr/>
        </p:nvSpPr>
        <p:spPr bwMode="auto">
          <a:xfrm>
            <a:off x="3436938" y="3488679"/>
            <a:ext cx="0" cy="1319212"/>
          </a:xfrm>
          <a:prstGeom prst="line">
            <a:avLst/>
          </a:prstGeom>
          <a:noFill/>
          <a:ln w="0">
            <a:solidFill>
              <a:srgbClr val="D9D9D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0" name="Rectangle 99"/>
          <p:cNvSpPr>
            <a:spLocks noChangeArrowheads="1"/>
          </p:cNvSpPr>
          <p:nvPr/>
        </p:nvSpPr>
        <p:spPr bwMode="auto">
          <a:xfrm>
            <a:off x="3436938" y="3488679"/>
            <a:ext cx="9525" cy="1319212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1" name="Line 100"/>
          <p:cNvSpPr>
            <a:spLocks noChangeShapeType="1"/>
          </p:cNvSpPr>
          <p:nvPr/>
        </p:nvSpPr>
        <p:spPr bwMode="auto">
          <a:xfrm>
            <a:off x="3436938" y="5234929"/>
            <a:ext cx="0" cy="198437"/>
          </a:xfrm>
          <a:prstGeom prst="line">
            <a:avLst/>
          </a:prstGeom>
          <a:noFill/>
          <a:ln w="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2" name="Rectangle 101"/>
          <p:cNvSpPr>
            <a:spLocks noChangeArrowheads="1"/>
          </p:cNvSpPr>
          <p:nvPr/>
        </p:nvSpPr>
        <p:spPr bwMode="auto">
          <a:xfrm>
            <a:off x="3436938" y="5234929"/>
            <a:ext cx="9525" cy="1984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3" name="Line 102"/>
          <p:cNvSpPr>
            <a:spLocks noChangeShapeType="1"/>
          </p:cNvSpPr>
          <p:nvPr/>
        </p:nvSpPr>
        <p:spPr bwMode="auto">
          <a:xfrm>
            <a:off x="1285875" y="5581004"/>
            <a:ext cx="2160588" cy="0"/>
          </a:xfrm>
          <a:prstGeom prst="line">
            <a:avLst/>
          </a:prstGeom>
          <a:noFill/>
          <a:ln w="0">
            <a:solidFill>
              <a:srgbClr val="D9D9D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4" name="Rectangle 103"/>
          <p:cNvSpPr>
            <a:spLocks noChangeArrowheads="1"/>
          </p:cNvSpPr>
          <p:nvPr/>
        </p:nvSpPr>
        <p:spPr bwMode="auto">
          <a:xfrm>
            <a:off x="1285875" y="5581004"/>
            <a:ext cx="2160588" cy="9525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5" name="Line 104"/>
          <p:cNvSpPr>
            <a:spLocks noChangeShapeType="1"/>
          </p:cNvSpPr>
          <p:nvPr/>
        </p:nvSpPr>
        <p:spPr bwMode="auto">
          <a:xfrm>
            <a:off x="1285875" y="5234929"/>
            <a:ext cx="0" cy="346075"/>
          </a:xfrm>
          <a:prstGeom prst="line">
            <a:avLst/>
          </a:prstGeom>
          <a:noFill/>
          <a:ln w="0">
            <a:solidFill>
              <a:srgbClr val="D9D9D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6" name="Rectangle 105"/>
          <p:cNvSpPr>
            <a:spLocks noChangeArrowheads="1"/>
          </p:cNvSpPr>
          <p:nvPr/>
        </p:nvSpPr>
        <p:spPr bwMode="auto">
          <a:xfrm>
            <a:off x="1285875" y="5234929"/>
            <a:ext cx="9525" cy="346075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7" name="Line 106"/>
          <p:cNvSpPr>
            <a:spLocks noChangeShapeType="1"/>
          </p:cNvSpPr>
          <p:nvPr/>
        </p:nvSpPr>
        <p:spPr bwMode="auto">
          <a:xfrm>
            <a:off x="3436938" y="5442891"/>
            <a:ext cx="0" cy="138112"/>
          </a:xfrm>
          <a:prstGeom prst="line">
            <a:avLst/>
          </a:prstGeom>
          <a:noFill/>
          <a:ln w="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8" name="Rectangle 107"/>
          <p:cNvSpPr>
            <a:spLocks noChangeArrowheads="1"/>
          </p:cNvSpPr>
          <p:nvPr/>
        </p:nvSpPr>
        <p:spPr bwMode="auto">
          <a:xfrm>
            <a:off x="3436938" y="5442891"/>
            <a:ext cx="9525" cy="1381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9" name="Line 116"/>
          <p:cNvSpPr>
            <a:spLocks noChangeShapeType="1"/>
          </p:cNvSpPr>
          <p:nvPr/>
        </p:nvSpPr>
        <p:spPr bwMode="auto">
          <a:xfrm>
            <a:off x="1295400" y="3001316"/>
            <a:ext cx="2151063" cy="0"/>
          </a:xfrm>
          <a:prstGeom prst="line">
            <a:avLst/>
          </a:prstGeom>
          <a:noFill/>
          <a:ln w="0">
            <a:solidFill>
              <a:srgbClr val="D9D9D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0" name="Rectangle 117"/>
          <p:cNvSpPr>
            <a:spLocks noChangeArrowheads="1"/>
          </p:cNvSpPr>
          <p:nvPr/>
        </p:nvSpPr>
        <p:spPr bwMode="auto">
          <a:xfrm>
            <a:off x="1295400" y="3001316"/>
            <a:ext cx="2151063" cy="9525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1" name="Rectangle 119"/>
          <p:cNvSpPr>
            <a:spLocks noChangeArrowheads="1"/>
          </p:cNvSpPr>
          <p:nvPr/>
        </p:nvSpPr>
        <p:spPr bwMode="auto">
          <a:xfrm>
            <a:off x="1285875" y="3209279"/>
            <a:ext cx="5935663" cy="9525"/>
          </a:xfrm>
          <a:prstGeom prst="rect">
            <a:avLst/>
          </a:prstGeom>
          <a:solidFill>
            <a:srgbClr val="D5D6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2" name="Line 124"/>
          <p:cNvSpPr>
            <a:spLocks noChangeShapeType="1"/>
          </p:cNvSpPr>
          <p:nvPr/>
        </p:nvSpPr>
        <p:spPr bwMode="auto">
          <a:xfrm>
            <a:off x="3436938" y="5017441"/>
            <a:ext cx="943770" cy="0"/>
          </a:xfrm>
          <a:prstGeom prst="line">
            <a:avLst/>
          </a:prstGeom>
          <a:noFill/>
          <a:ln w="0">
            <a:solidFill>
              <a:srgbClr val="D5D6D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3" name="Line 130"/>
          <p:cNvSpPr>
            <a:spLocks noChangeShapeType="1"/>
          </p:cNvSpPr>
          <p:nvPr/>
        </p:nvSpPr>
        <p:spPr bwMode="auto">
          <a:xfrm>
            <a:off x="3436938" y="5433366"/>
            <a:ext cx="942975" cy="0"/>
          </a:xfrm>
          <a:prstGeom prst="line">
            <a:avLst/>
          </a:prstGeom>
          <a:noFill/>
          <a:ln w="0">
            <a:solidFill>
              <a:srgbClr val="D5D6D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4" name="Line 132"/>
          <p:cNvSpPr>
            <a:spLocks noChangeShapeType="1"/>
          </p:cNvSpPr>
          <p:nvPr/>
        </p:nvSpPr>
        <p:spPr bwMode="auto">
          <a:xfrm>
            <a:off x="3446463" y="5581004"/>
            <a:ext cx="2828139" cy="0"/>
          </a:xfrm>
          <a:prstGeom prst="line">
            <a:avLst/>
          </a:prstGeom>
          <a:noFill/>
          <a:ln w="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5" name="Freeform 134"/>
          <p:cNvSpPr>
            <a:spLocks/>
          </p:cNvSpPr>
          <p:nvPr/>
        </p:nvSpPr>
        <p:spPr bwMode="auto">
          <a:xfrm>
            <a:off x="3425825" y="2305991"/>
            <a:ext cx="963613" cy="477837"/>
          </a:xfrm>
          <a:custGeom>
            <a:avLst/>
            <a:gdLst>
              <a:gd name="T0" fmla="*/ 0 w 1584"/>
              <a:gd name="T1" fmla="*/ 147 h 880"/>
              <a:gd name="T2" fmla="*/ 147 w 1584"/>
              <a:gd name="T3" fmla="*/ 0 h 880"/>
              <a:gd name="T4" fmla="*/ 1438 w 1584"/>
              <a:gd name="T5" fmla="*/ 0 h 880"/>
              <a:gd name="T6" fmla="*/ 1584 w 1584"/>
              <a:gd name="T7" fmla="*/ 147 h 880"/>
              <a:gd name="T8" fmla="*/ 1584 w 1584"/>
              <a:gd name="T9" fmla="*/ 734 h 880"/>
              <a:gd name="T10" fmla="*/ 1438 w 1584"/>
              <a:gd name="T11" fmla="*/ 880 h 880"/>
              <a:gd name="T12" fmla="*/ 147 w 1584"/>
              <a:gd name="T13" fmla="*/ 880 h 880"/>
              <a:gd name="T14" fmla="*/ 0 w 1584"/>
              <a:gd name="T15" fmla="*/ 734 h 880"/>
              <a:gd name="T16" fmla="*/ 0 w 1584"/>
              <a:gd name="T17" fmla="*/ 147 h 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84" h="880">
                <a:moveTo>
                  <a:pt x="0" y="147"/>
                </a:moveTo>
                <a:cubicBezTo>
                  <a:pt x="0" y="66"/>
                  <a:pt x="66" y="0"/>
                  <a:pt x="147" y="0"/>
                </a:cubicBezTo>
                <a:lnTo>
                  <a:pt x="1438" y="0"/>
                </a:lnTo>
                <a:cubicBezTo>
                  <a:pt x="1519" y="0"/>
                  <a:pt x="1584" y="66"/>
                  <a:pt x="1584" y="147"/>
                </a:cubicBezTo>
                <a:lnTo>
                  <a:pt x="1584" y="734"/>
                </a:lnTo>
                <a:cubicBezTo>
                  <a:pt x="1584" y="815"/>
                  <a:pt x="1519" y="880"/>
                  <a:pt x="1438" y="880"/>
                </a:cubicBezTo>
                <a:lnTo>
                  <a:pt x="147" y="880"/>
                </a:lnTo>
                <a:cubicBezTo>
                  <a:pt x="66" y="880"/>
                  <a:pt x="0" y="815"/>
                  <a:pt x="0" y="734"/>
                </a:cubicBezTo>
                <a:lnTo>
                  <a:pt x="0" y="147"/>
                </a:lnTo>
                <a:close/>
              </a:path>
            </a:pathLst>
          </a:custGeom>
          <a:solidFill>
            <a:srgbClr val="00667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6" name="Freeform 135"/>
          <p:cNvSpPr>
            <a:spLocks noEditPoints="1"/>
          </p:cNvSpPr>
          <p:nvPr/>
        </p:nvSpPr>
        <p:spPr bwMode="auto">
          <a:xfrm>
            <a:off x="3421063" y="2301229"/>
            <a:ext cx="973138" cy="487362"/>
          </a:xfrm>
          <a:custGeom>
            <a:avLst/>
            <a:gdLst>
              <a:gd name="T0" fmla="*/ 3 w 1600"/>
              <a:gd name="T1" fmla="*/ 125 h 896"/>
              <a:gd name="T2" fmla="*/ 13 w 1600"/>
              <a:gd name="T3" fmla="*/ 96 h 896"/>
              <a:gd name="T4" fmla="*/ 45 w 1600"/>
              <a:gd name="T5" fmla="*/ 47 h 896"/>
              <a:gd name="T6" fmla="*/ 94 w 1600"/>
              <a:gd name="T7" fmla="*/ 14 h 896"/>
              <a:gd name="T8" fmla="*/ 123 w 1600"/>
              <a:gd name="T9" fmla="*/ 4 h 896"/>
              <a:gd name="T10" fmla="*/ 155 w 1600"/>
              <a:gd name="T11" fmla="*/ 1 h 896"/>
              <a:gd name="T12" fmla="*/ 1477 w 1600"/>
              <a:gd name="T13" fmla="*/ 4 h 896"/>
              <a:gd name="T14" fmla="*/ 1506 w 1600"/>
              <a:gd name="T15" fmla="*/ 13 h 896"/>
              <a:gd name="T16" fmla="*/ 1554 w 1600"/>
              <a:gd name="T17" fmla="*/ 45 h 896"/>
              <a:gd name="T18" fmla="*/ 1588 w 1600"/>
              <a:gd name="T19" fmla="*/ 94 h 896"/>
              <a:gd name="T20" fmla="*/ 1597 w 1600"/>
              <a:gd name="T21" fmla="*/ 123 h 896"/>
              <a:gd name="T22" fmla="*/ 1600 w 1600"/>
              <a:gd name="T23" fmla="*/ 155 h 896"/>
              <a:gd name="T24" fmla="*/ 1597 w 1600"/>
              <a:gd name="T25" fmla="*/ 773 h 896"/>
              <a:gd name="T26" fmla="*/ 1589 w 1600"/>
              <a:gd name="T27" fmla="*/ 802 h 896"/>
              <a:gd name="T28" fmla="*/ 1556 w 1600"/>
              <a:gd name="T29" fmla="*/ 850 h 896"/>
              <a:gd name="T30" fmla="*/ 1508 w 1600"/>
              <a:gd name="T31" fmla="*/ 884 h 896"/>
              <a:gd name="T32" fmla="*/ 1479 w 1600"/>
              <a:gd name="T33" fmla="*/ 893 h 896"/>
              <a:gd name="T34" fmla="*/ 1447 w 1600"/>
              <a:gd name="T35" fmla="*/ 896 h 896"/>
              <a:gd name="T36" fmla="*/ 125 w 1600"/>
              <a:gd name="T37" fmla="*/ 893 h 896"/>
              <a:gd name="T38" fmla="*/ 96 w 1600"/>
              <a:gd name="T39" fmla="*/ 885 h 896"/>
              <a:gd name="T40" fmla="*/ 47 w 1600"/>
              <a:gd name="T41" fmla="*/ 852 h 896"/>
              <a:gd name="T42" fmla="*/ 14 w 1600"/>
              <a:gd name="T43" fmla="*/ 804 h 896"/>
              <a:gd name="T44" fmla="*/ 4 w 1600"/>
              <a:gd name="T45" fmla="*/ 775 h 896"/>
              <a:gd name="T46" fmla="*/ 0 w 1600"/>
              <a:gd name="T47" fmla="*/ 743 h 896"/>
              <a:gd name="T48" fmla="*/ 16 w 1600"/>
              <a:gd name="T49" fmla="*/ 742 h 896"/>
              <a:gd name="T50" fmla="*/ 19 w 1600"/>
              <a:gd name="T51" fmla="*/ 770 h 896"/>
              <a:gd name="T52" fmla="*/ 27 w 1600"/>
              <a:gd name="T53" fmla="*/ 795 h 896"/>
              <a:gd name="T54" fmla="*/ 56 w 1600"/>
              <a:gd name="T55" fmla="*/ 839 h 896"/>
              <a:gd name="T56" fmla="*/ 101 w 1600"/>
              <a:gd name="T57" fmla="*/ 870 h 896"/>
              <a:gd name="T58" fmla="*/ 126 w 1600"/>
              <a:gd name="T59" fmla="*/ 877 h 896"/>
              <a:gd name="T60" fmla="*/ 1446 w 1600"/>
              <a:gd name="T61" fmla="*/ 880 h 896"/>
              <a:gd name="T62" fmla="*/ 1474 w 1600"/>
              <a:gd name="T63" fmla="*/ 878 h 896"/>
              <a:gd name="T64" fmla="*/ 1499 w 1600"/>
              <a:gd name="T65" fmla="*/ 871 h 896"/>
              <a:gd name="T66" fmla="*/ 1543 w 1600"/>
              <a:gd name="T67" fmla="*/ 841 h 896"/>
              <a:gd name="T68" fmla="*/ 1574 w 1600"/>
              <a:gd name="T69" fmla="*/ 797 h 896"/>
              <a:gd name="T70" fmla="*/ 1581 w 1600"/>
              <a:gd name="T71" fmla="*/ 772 h 896"/>
              <a:gd name="T72" fmla="*/ 1584 w 1600"/>
              <a:gd name="T73" fmla="*/ 156 h 896"/>
              <a:gd name="T74" fmla="*/ 1582 w 1600"/>
              <a:gd name="T75" fmla="*/ 128 h 896"/>
              <a:gd name="T76" fmla="*/ 1575 w 1600"/>
              <a:gd name="T77" fmla="*/ 103 h 896"/>
              <a:gd name="T78" fmla="*/ 1545 w 1600"/>
              <a:gd name="T79" fmla="*/ 58 h 896"/>
              <a:gd name="T80" fmla="*/ 1501 w 1600"/>
              <a:gd name="T81" fmla="*/ 28 h 896"/>
              <a:gd name="T82" fmla="*/ 1476 w 1600"/>
              <a:gd name="T83" fmla="*/ 19 h 896"/>
              <a:gd name="T84" fmla="*/ 156 w 1600"/>
              <a:gd name="T85" fmla="*/ 16 h 896"/>
              <a:gd name="T86" fmla="*/ 128 w 1600"/>
              <a:gd name="T87" fmla="*/ 19 h 896"/>
              <a:gd name="T88" fmla="*/ 103 w 1600"/>
              <a:gd name="T89" fmla="*/ 27 h 896"/>
              <a:gd name="T90" fmla="*/ 58 w 1600"/>
              <a:gd name="T91" fmla="*/ 56 h 896"/>
              <a:gd name="T92" fmla="*/ 28 w 1600"/>
              <a:gd name="T93" fmla="*/ 101 h 896"/>
              <a:gd name="T94" fmla="*/ 19 w 1600"/>
              <a:gd name="T95" fmla="*/ 126 h 896"/>
              <a:gd name="T96" fmla="*/ 16 w 1600"/>
              <a:gd name="T97" fmla="*/ 742 h 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600" h="896">
                <a:moveTo>
                  <a:pt x="0" y="155"/>
                </a:moveTo>
                <a:lnTo>
                  <a:pt x="3" y="125"/>
                </a:lnTo>
                <a:cubicBezTo>
                  <a:pt x="4" y="124"/>
                  <a:pt x="4" y="123"/>
                  <a:pt x="4" y="123"/>
                </a:cubicBezTo>
                <a:lnTo>
                  <a:pt x="13" y="96"/>
                </a:lnTo>
                <a:cubicBezTo>
                  <a:pt x="13" y="95"/>
                  <a:pt x="13" y="95"/>
                  <a:pt x="14" y="94"/>
                </a:cubicBezTo>
                <a:lnTo>
                  <a:pt x="45" y="47"/>
                </a:lnTo>
                <a:cubicBezTo>
                  <a:pt x="45" y="46"/>
                  <a:pt x="46" y="45"/>
                  <a:pt x="47" y="45"/>
                </a:cubicBezTo>
                <a:lnTo>
                  <a:pt x="94" y="14"/>
                </a:lnTo>
                <a:cubicBezTo>
                  <a:pt x="95" y="13"/>
                  <a:pt x="95" y="13"/>
                  <a:pt x="96" y="13"/>
                </a:cubicBezTo>
                <a:lnTo>
                  <a:pt x="123" y="4"/>
                </a:lnTo>
                <a:cubicBezTo>
                  <a:pt x="123" y="4"/>
                  <a:pt x="124" y="4"/>
                  <a:pt x="125" y="4"/>
                </a:cubicBezTo>
                <a:lnTo>
                  <a:pt x="155" y="1"/>
                </a:lnTo>
                <a:lnTo>
                  <a:pt x="1446" y="0"/>
                </a:lnTo>
                <a:lnTo>
                  <a:pt x="1477" y="4"/>
                </a:lnTo>
                <a:cubicBezTo>
                  <a:pt x="1478" y="4"/>
                  <a:pt x="1478" y="4"/>
                  <a:pt x="1479" y="4"/>
                </a:cubicBezTo>
                <a:lnTo>
                  <a:pt x="1506" y="13"/>
                </a:lnTo>
                <a:cubicBezTo>
                  <a:pt x="1507" y="13"/>
                  <a:pt x="1507" y="13"/>
                  <a:pt x="1508" y="14"/>
                </a:cubicBezTo>
                <a:lnTo>
                  <a:pt x="1554" y="45"/>
                </a:lnTo>
                <a:cubicBezTo>
                  <a:pt x="1555" y="45"/>
                  <a:pt x="1556" y="46"/>
                  <a:pt x="1556" y="47"/>
                </a:cubicBezTo>
                <a:lnTo>
                  <a:pt x="1588" y="94"/>
                </a:lnTo>
                <a:cubicBezTo>
                  <a:pt x="1589" y="95"/>
                  <a:pt x="1589" y="95"/>
                  <a:pt x="1589" y="96"/>
                </a:cubicBezTo>
                <a:lnTo>
                  <a:pt x="1597" y="123"/>
                </a:lnTo>
                <a:cubicBezTo>
                  <a:pt x="1597" y="124"/>
                  <a:pt x="1597" y="124"/>
                  <a:pt x="1597" y="125"/>
                </a:cubicBezTo>
                <a:lnTo>
                  <a:pt x="1600" y="155"/>
                </a:lnTo>
                <a:lnTo>
                  <a:pt x="1600" y="742"/>
                </a:lnTo>
                <a:lnTo>
                  <a:pt x="1597" y="773"/>
                </a:lnTo>
                <a:cubicBezTo>
                  <a:pt x="1597" y="774"/>
                  <a:pt x="1597" y="774"/>
                  <a:pt x="1597" y="775"/>
                </a:cubicBezTo>
                <a:lnTo>
                  <a:pt x="1589" y="802"/>
                </a:lnTo>
                <a:cubicBezTo>
                  <a:pt x="1589" y="803"/>
                  <a:pt x="1589" y="803"/>
                  <a:pt x="1588" y="804"/>
                </a:cubicBezTo>
                <a:lnTo>
                  <a:pt x="1556" y="850"/>
                </a:lnTo>
                <a:cubicBezTo>
                  <a:pt x="1555" y="851"/>
                  <a:pt x="1555" y="851"/>
                  <a:pt x="1554" y="852"/>
                </a:cubicBezTo>
                <a:lnTo>
                  <a:pt x="1508" y="884"/>
                </a:lnTo>
                <a:cubicBezTo>
                  <a:pt x="1507" y="885"/>
                  <a:pt x="1507" y="885"/>
                  <a:pt x="1506" y="885"/>
                </a:cubicBezTo>
                <a:lnTo>
                  <a:pt x="1479" y="893"/>
                </a:lnTo>
                <a:cubicBezTo>
                  <a:pt x="1478" y="893"/>
                  <a:pt x="1478" y="893"/>
                  <a:pt x="1477" y="893"/>
                </a:cubicBezTo>
                <a:lnTo>
                  <a:pt x="1447" y="896"/>
                </a:lnTo>
                <a:lnTo>
                  <a:pt x="155" y="896"/>
                </a:lnTo>
                <a:lnTo>
                  <a:pt x="125" y="893"/>
                </a:lnTo>
                <a:cubicBezTo>
                  <a:pt x="124" y="893"/>
                  <a:pt x="124" y="893"/>
                  <a:pt x="123" y="893"/>
                </a:cubicBezTo>
                <a:lnTo>
                  <a:pt x="96" y="885"/>
                </a:lnTo>
                <a:cubicBezTo>
                  <a:pt x="95" y="885"/>
                  <a:pt x="95" y="885"/>
                  <a:pt x="94" y="884"/>
                </a:cubicBezTo>
                <a:lnTo>
                  <a:pt x="47" y="852"/>
                </a:lnTo>
                <a:cubicBezTo>
                  <a:pt x="46" y="852"/>
                  <a:pt x="45" y="851"/>
                  <a:pt x="45" y="850"/>
                </a:cubicBezTo>
                <a:lnTo>
                  <a:pt x="14" y="804"/>
                </a:lnTo>
                <a:cubicBezTo>
                  <a:pt x="13" y="803"/>
                  <a:pt x="13" y="803"/>
                  <a:pt x="13" y="802"/>
                </a:cubicBezTo>
                <a:lnTo>
                  <a:pt x="4" y="775"/>
                </a:lnTo>
                <a:cubicBezTo>
                  <a:pt x="4" y="774"/>
                  <a:pt x="4" y="774"/>
                  <a:pt x="3" y="773"/>
                </a:cubicBezTo>
                <a:lnTo>
                  <a:pt x="0" y="743"/>
                </a:lnTo>
                <a:lnTo>
                  <a:pt x="0" y="155"/>
                </a:lnTo>
                <a:close/>
                <a:moveTo>
                  <a:pt x="16" y="742"/>
                </a:moveTo>
                <a:lnTo>
                  <a:pt x="19" y="772"/>
                </a:lnTo>
                <a:lnTo>
                  <a:pt x="19" y="770"/>
                </a:lnTo>
                <a:lnTo>
                  <a:pt x="28" y="797"/>
                </a:lnTo>
                <a:lnTo>
                  <a:pt x="27" y="795"/>
                </a:lnTo>
                <a:lnTo>
                  <a:pt x="58" y="841"/>
                </a:lnTo>
                <a:lnTo>
                  <a:pt x="56" y="839"/>
                </a:lnTo>
                <a:lnTo>
                  <a:pt x="103" y="871"/>
                </a:lnTo>
                <a:lnTo>
                  <a:pt x="101" y="870"/>
                </a:lnTo>
                <a:lnTo>
                  <a:pt x="128" y="878"/>
                </a:lnTo>
                <a:lnTo>
                  <a:pt x="126" y="877"/>
                </a:lnTo>
                <a:lnTo>
                  <a:pt x="155" y="880"/>
                </a:lnTo>
                <a:lnTo>
                  <a:pt x="1446" y="880"/>
                </a:lnTo>
                <a:lnTo>
                  <a:pt x="1476" y="877"/>
                </a:lnTo>
                <a:lnTo>
                  <a:pt x="1474" y="878"/>
                </a:lnTo>
                <a:lnTo>
                  <a:pt x="1501" y="870"/>
                </a:lnTo>
                <a:lnTo>
                  <a:pt x="1499" y="871"/>
                </a:lnTo>
                <a:lnTo>
                  <a:pt x="1545" y="839"/>
                </a:lnTo>
                <a:lnTo>
                  <a:pt x="1543" y="841"/>
                </a:lnTo>
                <a:lnTo>
                  <a:pt x="1575" y="795"/>
                </a:lnTo>
                <a:lnTo>
                  <a:pt x="1574" y="797"/>
                </a:lnTo>
                <a:lnTo>
                  <a:pt x="1582" y="770"/>
                </a:lnTo>
                <a:lnTo>
                  <a:pt x="1581" y="772"/>
                </a:lnTo>
                <a:lnTo>
                  <a:pt x="1584" y="742"/>
                </a:lnTo>
                <a:lnTo>
                  <a:pt x="1584" y="156"/>
                </a:lnTo>
                <a:lnTo>
                  <a:pt x="1581" y="126"/>
                </a:lnTo>
                <a:lnTo>
                  <a:pt x="1582" y="128"/>
                </a:lnTo>
                <a:lnTo>
                  <a:pt x="1574" y="101"/>
                </a:lnTo>
                <a:lnTo>
                  <a:pt x="1575" y="103"/>
                </a:lnTo>
                <a:lnTo>
                  <a:pt x="1543" y="56"/>
                </a:lnTo>
                <a:lnTo>
                  <a:pt x="1545" y="58"/>
                </a:lnTo>
                <a:lnTo>
                  <a:pt x="1499" y="27"/>
                </a:lnTo>
                <a:lnTo>
                  <a:pt x="1501" y="28"/>
                </a:lnTo>
                <a:lnTo>
                  <a:pt x="1474" y="19"/>
                </a:lnTo>
                <a:lnTo>
                  <a:pt x="1476" y="19"/>
                </a:lnTo>
                <a:lnTo>
                  <a:pt x="1446" y="16"/>
                </a:lnTo>
                <a:lnTo>
                  <a:pt x="156" y="16"/>
                </a:lnTo>
                <a:lnTo>
                  <a:pt x="126" y="19"/>
                </a:lnTo>
                <a:lnTo>
                  <a:pt x="128" y="19"/>
                </a:lnTo>
                <a:lnTo>
                  <a:pt x="101" y="28"/>
                </a:lnTo>
                <a:lnTo>
                  <a:pt x="103" y="27"/>
                </a:lnTo>
                <a:lnTo>
                  <a:pt x="56" y="58"/>
                </a:lnTo>
                <a:lnTo>
                  <a:pt x="58" y="56"/>
                </a:lnTo>
                <a:lnTo>
                  <a:pt x="27" y="103"/>
                </a:lnTo>
                <a:lnTo>
                  <a:pt x="28" y="101"/>
                </a:lnTo>
                <a:lnTo>
                  <a:pt x="19" y="128"/>
                </a:lnTo>
                <a:lnTo>
                  <a:pt x="19" y="126"/>
                </a:lnTo>
                <a:lnTo>
                  <a:pt x="16" y="155"/>
                </a:lnTo>
                <a:lnTo>
                  <a:pt x="16" y="742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7" name="Rectangle 136"/>
          <p:cNvSpPr>
            <a:spLocks noChangeArrowheads="1"/>
          </p:cNvSpPr>
          <p:nvPr/>
        </p:nvSpPr>
        <p:spPr bwMode="auto">
          <a:xfrm>
            <a:off x="3486150" y="2407591"/>
            <a:ext cx="59471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Concept A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8" name="Rectangle 138"/>
          <p:cNvSpPr>
            <a:spLocks noChangeArrowheads="1"/>
          </p:cNvSpPr>
          <p:nvPr/>
        </p:nvSpPr>
        <p:spPr bwMode="auto">
          <a:xfrm>
            <a:off x="3700463" y="2555229"/>
            <a:ext cx="36708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$</a:t>
            </a:r>
            <a:r>
              <a:rPr lang="en-US" sz="1000" dirty="0" smtClean="0">
                <a:solidFill>
                  <a:srgbClr val="FFFFFF"/>
                </a:solidFill>
                <a:latin typeface="Arial" pitchFamily="34" charset="0"/>
              </a:rPr>
              <a:t>5.99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*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9" name="Freeform 163"/>
          <p:cNvSpPr>
            <a:spLocks noEditPoints="1"/>
          </p:cNvSpPr>
          <p:nvPr/>
        </p:nvSpPr>
        <p:spPr bwMode="auto">
          <a:xfrm>
            <a:off x="4384675" y="1893241"/>
            <a:ext cx="2832100" cy="407987"/>
          </a:xfrm>
          <a:custGeom>
            <a:avLst/>
            <a:gdLst>
              <a:gd name="T0" fmla="*/ 1 w 4656"/>
              <a:gd name="T1" fmla="*/ 130 h 752"/>
              <a:gd name="T2" fmla="*/ 12 w 4656"/>
              <a:gd name="T3" fmla="*/ 79 h 752"/>
              <a:gd name="T4" fmla="*/ 40 w 4656"/>
              <a:gd name="T5" fmla="*/ 38 h 752"/>
              <a:gd name="T6" fmla="*/ 82 w 4656"/>
              <a:gd name="T7" fmla="*/ 11 h 752"/>
              <a:gd name="T8" fmla="*/ 131 w 4656"/>
              <a:gd name="T9" fmla="*/ 0 h 752"/>
              <a:gd name="T10" fmla="*/ 4528 w 4656"/>
              <a:gd name="T11" fmla="*/ 1 h 752"/>
              <a:gd name="T12" fmla="*/ 4579 w 4656"/>
              <a:gd name="T13" fmla="*/ 12 h 752"/>
              <a:gd name="T14" fmla="*/ 4620 w 4656"/>
              <a:gd name="T15" fmla="*/ 40 h 752"/>
              <a:gd name="T16" fmla="*/ 4647 w 4656"/>
              <a:gd name="T17" fmla="*/ 82 h 752"/>
              <a:gd name="T18" fmla="*/ 4656 w 4656"/>
              <a:gd name="T19" fmla="*/ 131 h 752"/>
              <a:gd name="T20" fmla="*/ 4656 w 4656"/>
              <a:gd name="T21" fmla="*/ 624 h 752"/>
              <a:gd name="T22" fmla="*/ 4646 w 4656"/>
              <a:gd name="T23" fmla="*/ 675 h 752"/>
              <a:gd name="T24" fmla="*/ 4618 w 4656"/>
              <a:gd name="T25" fmla="*/ 716 h 752"/>
              <a:gd name="T26" fmla="*/ 4576 w 4656"/>
              <a:gd name="T27" fmla="*/ 743 h 752"/>
              <a:gd name="T28" fmla="*/ 4526 w 4656"/>
              <a:gd name="T29" fmla="*/ 752 h 752"/>
              <a:gd name="T30" fmla="*/ 130 w 4656"/>
              <a:gd name="T31" fmla="*/ 752 h 752"/>
              <a:gd name="T32" fmla="*/ 79 w 4656"/>
              <a:gd name="T33" fmla="*/ 742 h 752"/>
              <a:gd name="T34" fmla="*/ 38 w 4656"/>
              <a:gd name="T35" fmla="*/ 714 h 752"/>
              <a:gd name="T36" fmla="*/ 11 w 4656"/>
              <a:gd name="T37" fmla="*/ 672 h 752"/>
              <a:gd name="T38" fmla="*/ 0 w 4656"/>
              <a:gd name="T39" fmla="*/ 622 h 752"/>
              <a:gd name="T40" fmla="*/ 16 w 4656"/>
              <a:gd name="T41" fmla="*/ 622 h 752"/>
              <a:gd name="T42" fmla="*/ 26 w 4656"/>
              <a:gd name="T43" fmla="*/ 669 h 752"/>
              <a:gd name="T44" fmla="*/ 51 w 4656"/>
              <a:gd name="T45" fmla="*/ 705 h 752"/>
              <a:gd name="T46" fmla="*/ 88 w 4656"/>
              <a:gd name="T47" fmla="*/ 729 h 752"/>
              <a:gd name="T48" fmla="*/ 133 w 4656"/>
              <a:gd name="T49" fmla="*/ 737 h 752"/>
              <a:gd name="T50" fmla="*/ 4526 w 4656"/>
              <a:gd name="T51" fmla="*/ 736 h 752"/>
              <a:gd name="T52" fmla="*/ 4573 w 4656"/>
              <a:gd name="T53" fmla="*/ 728 h 752"/>
              <a:gd name="T54" fmla="*/ 4609 w 4656"/>
              <a:gd name="T55" fmla="*/ 703 h 752"/>
              <a:gd name="T56" fmla="*/ 4633 w 4656"/>
              <a:gd name="T57" fmla="*/ 666 h 752"/>
              <a:gd name="T58" fmla="*/ 4641 w 4656"/>
              <a:gd name="T59" fmla="*/ 621 h 752"/>
              <a:gd name="T60" fmla="*/ 4640 w 4656"/>
              <a:gd name="T61" fmla="*/ 131 h 752"/>
              <a:gd name="T62" fmla="*/ 4632 w 4656"/>
              <a:gd name="T63" fmla="*/ 85 h 752"/>
              <a:gd name="T64" fmla="*/ 4607 w 4656"/>
              <a:gd name="T65" fmla="*/ 49 h 752"/>
              <a:gd name="T66" fmla="*/ 4570 w 4656"/>
              <a:gd name="T67" fmla="*/ 25 h 752"/>
              <a:gd name="T68" fmla="*/ 4525 w 4656"/>
              <a:gd name="T69" fmla="*/ 16 h 752"/>
              <a:gd name="T70" fmla="*/ 131 w 4656"/>
              <a:gd name="T71" fmla="*/ 16 h 752"/>
              <a:gd name="T72" fmla="*/ 85 w 4656"/>
              <a:gd name="T73" fmla="*/ 26 h 752"/>
              <a:gd name="T74" fmla="*/ 49 w 4656"/>
              <a:gd name="T75" fmla="*/ 51 h 752"/>
              <a:gd name="T76" fmla="*/ 25 w 4656"/>
              <a:gd name="T77" fmla="*/ 88 h 752"/>
              <a:gd name="T78" fmla="*/ 16 w 4656"/>
              <a:gd name="T79" fmla="*/ 133 h 752"/>
              <a:gd name="T80" fmla="*/ 16 w 4656"/>
              <a:gd name="T81" fmla="*/ 622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656" h="752">
                <a:moveTo>
                  <a:pt x="0" y="131"/>
                </a:moveTo>
                <a:cubicBezTo>
                  <a:pt x="0" y="131"/>
                  <a:pt x="1" y="130"/>
                  <a:pt x="1" y="130"/>
                </a:cubicBezTo>
                <a:lnTo>
                  <a:pt x="11" y="82"/>
                </a:lnTo>
                <a:cubicBezTo>
                  <a:pt x="11" y="81"/>
                  <a:pt x="11" y="80"/>
                  <a:pt x="12" y="79"/>
                </a:cubicBezTo>
                <a:lnTo>
                  <a:pt x="38" y="40"/>
                </a:lnTo>
                <a:cubicBezTo>
                  <a:pt x="38" y="39"/>
                  <a:pt x="39" y="38"/>
                  <a:pt x="40" y="38"/>
                </a:cubicBezTo>
                <a:lnTo>
                  <a:pt x="79" y="12"/>
                </a:lnTo>
                <a:cubicBezTo>
                  <a:pt x="80" y="11"/>
                  <a:pt x="81" y="11"/>
                  <a:pt x="82" y="11"/>
                </a:cubicBezTo>
                <a:lnTo>
                  <a:pt x="130" y="1"/>
                </a:lnTo>
                <a:cubicBezTo>
                  <a:pt x="130" y="1"/>
                  <a:pt x="131" y="0"/>
                  <a:pt x="131" y="0"/>
                </a:cubicBezTo>
                <a:lnTo>
                  <a:pt x="4526" y="0"/>
                </a:lnTo>
                <a:cubicBezTo>
                  <a:pt x="4527" y="0"/>
                  <a:pt x="4528" y="1"/>
                  <a:pt x="4528" y="1"/>
                </a:cubicBezTo>
                <a:lnTo>
                  <a:pt x="4576" y="11"/>
                </a:lnTo>
                <a:cubicBezTo>
                  <a:pt x="4577" y="11"/>
                  <a:pt x="4578" y="11"/>
                  <a:pt x="4579" y="12"/>
                </a:cubicBezTo>
                <a:lnTo>
                  <a:pt x="4618" y="38"/>
                </a:lnTo>
                <a:cubicBezTo>
                  <a:pt x="4619" y="38"/>
                  <a:pt x="4620" y="39"/>
                  <a:pt x="4620" y="40"/>
                </a:cubicBezTo>
                <a:lnTo>
                  <a:pt x="4646" y="79"/>
                </a:lnTo>
                <a:cubicBezTo>
                  <a:pt x="4647" y="80"/>
                  <a:pt x="4647" y="81"/>
                  <a:pt x="4647" y="82"/>
                </a:cubicBezTo>
                <a:lnTo>
                  <a:pt x="4656" y="130"/>
                </a:lnTo>
                <a:cubicBezTo>
                  <a:pt x="4656" y="130"/>
                  <a:pt x="4656" y="131"/>
                  <a:pt x="4656" y="131"/>
                </a:cubicBezTo>
                <a:lnTo>
                  <a:pt x="4656" y="622"/>
                </a:lnTo>
                <a:cubicBezTo>
                  <a:pt x="4656" y="623"/>
                  <a:pt x="4656" y="623"/>
                  <a:pt x="4656" y="624"/>
                </a:cubicBezTo>
                <a:lnTo>
                  <a:pt x="4647" y="672"/>
                </a:lnTo>
                <a:cubicBezTo>
                  <a:pt x="4647" y="673"/>
                  <a:pt x="4647" y="674"/>
                  <a:pt x="4646" y="675"/>
                </a:cubicBezTo>
                <a:lnTo>
                  <a:pt x="4620" y="714"/>
                </a:lnTo>
                <a:cubicBezTo>
                  <a:pt x="4620" y="715"/>
                  <a:pt x="4619" y="716"/>
                  <a:pt x="4618" y="716"/>
                </a:cubicBezTo>
                <a:lnTo>
                  <a:pt x="4579" y="742"/>
                </a:lnTo>
                <a:cubicBezTo>
                  <a:pt x="4578" y="743"/>
                  <a:pt x="4577" y="743"/>
                  <a:pt x="4576" y="743"/>
                </a:cubicBezTo>
                <a:lnTo>
                  <a:pt x="4528" y="752"/>
                </a:lnTo>
                <a:cubicBezTo>
                  <a:pt x="4527" y="752"/>
                  <a:pt x="4527" y="752"/>
                  <a:pt x="4526" y="752"/>
                </a:cubicBezTo>
                <a:lnTo>
                  <a:pt x="131" y="752"/>
                </a:lnTo>
                <a:cubicBezTo>
                  <a:pt x="131" y="752"/>
                  <a:pt x="130" y="752"/>
                  <a:pt x="130" y="752"/>
                </a:cubicBezTo>
                <a:lnTo>
                  <a:pt x="82" y="743"/>
                </a:lnTo>
                <a:cubicBezTo>
                  <a:pt x="81" y="743"/>
                  <a:pt x="80" y="743"/>
                  <a:pt x="79" y="742"/>
                </a:cubicBezTo>
                <a:lnTo>
                  <a:pt x="40" y="716"/>
                </a:lnTo>
                <a:cubicBezTo>
                  <a:pt x="39" y="716"/>
                  <a:pt x="38" y="715"/>
                  <a:pt x="38" y="714"/>
                </a:cubicBezTo>
                <a:lnTo>
                  <a:pt x="12" y="675"/>
                </a:lnTo>
                <a:cubicBezTo>
                  <a:pt x="11" y="674"/>
                  <a:pt x="11" y="673"/>
                  <a:pt x="11" y="672"/>
                </a:cubicBezTo>
                <a:lnTo>
                  <a:pt x="1" y="624"/>
                </a:lnTo>
                <a:cubicBezTo>
                  <a:pt x="1" y="624"/>
                  <a:pt x="0" y="623"/>
                  <a:pt x="0" y="622"/>
                </a:cubicBezTo>
                <a:lnTo>
                  <a:pt x="0" y="131"/>
                </a:lnTo>
                <a:close/>
                <a:moveTo>
                  <a:pt x="16" y="622"/>
                </a:moveTo>
                <a:lnTo>
                  <a:pt x="16" y="621"/>
                </a:lnTo>
                <a:lnTo>
                  <a:pt x="26" y="669"/>
                </a:lnTo>
                <a:lnTo>
                  <a:pt x="25" y="666"/>
                </a:lnTo>
                <a:lnTo>
                  <a:pt x="51" y="705"/>
                </a:lnTo>
                <a:lnTo>
                  <a:pt x="49" y="703"/>
                </a:lnTo>
                <a:lnTo>
                  <a:pt x="88" y="729"/>
                </a:lnTo>
                <a:lnTo>
                  <a:pt x="85" y="728"/>
                </a:lnTo>
                <a:lnTo>
                  <a:pt x="133" y="737"/>
                </a:lnTo>
                <a:lnTo>
                  <a:pt x="131" y="736"/>
                </a:lnTo>
                <a:lnTo>
                  <a:pt x="4526" y="736"/>
                </a:lnTo>
                <a:lnTo>
                  <a:pt x="4525" y="737"/>
                </a:lnTo>
                <a:lnTo>
                  <a:pt x="4573" y="728"/>
                </a:lnTo>
                <a:lnTo>
                  <a:pt x="4570" y="729"/>
                </a:lnTo>
                <a:lnTo>
                  <a:pt x="4609" y="703"/>
                </a:lnTo>
                <a:lnTo>
                  <a:pt x="4607" y="705"/>
                </a:lnTo>
                <a:lnTo>
                  <a:pt x="4633" y="666"/>
                </a:lnTo>
                <a:lnTo>
                  <a:pt x="4632" y="669"/>
                </a:lnTo>
                <a:lnTo>
                  <a:pt x="4641" y="621"/>
                </a:lnTo>
                <a:lnTo>
                  <a:pt x="4640" y="622"/>
                </a:lnTo>
                <a:lnTo>
                  <a:pt x="4640" y="131"/>
                </a:lnTo>
                <a:lnTo>
                  <a:pt x="4641" y="133"/>
                </a:lnTo>
                <a:lnTo>
                  <a:pt x="4632" y="85"/>
                </a:lnTo>
                <a:lnTo>
                  <a:pt x="4633" y="88"/>
                </a:lnTo>
                <a:lnTo>
                  <a:pt x="4607" y="49"/>
                </a:lnTo>
                <a:lnTo>
                  <a:pt x="4609" y="51"/>
                </a:lnTo>
                <a:lnTo>
                  <a:pt x="4570" y="25"/>
                </a:lnTo>
                <a:lnTo>
                  <a:pt x="4573" y="26"/>
                </a:lnTo>
                <a:lnTo>
                  <a:pt x="4525" y="16"/>
                </a:lnTo>
                <a:lnTo>
                  <a:pt x="4526" y="16"/>
                </a:lnTo>
                <a:lnTo>
                  <a:pt x="131" y="16"/>
                </a:lnTo>
                <a:lnTo>
                  <a:pt x="133" y="16"/>
                </a:lnTo>
                <a:lnTo>
                  <a:pt x="85" y="26"/>
                </a:lnTo>
                <a:lnTo>
                  <a:pt x="88" y="25"/>
                </a:lnTo>
                <a:lnTo>
                  <a:pt x="49" y="51"/>
                </a:lnTo>
                <a:lnTo>
                  <a:pt x="51" y="49"/>
                </a:lnTo>
                <a:lnTo>
                  <a:pt x="25" y="88"/>
                </a:lnTo>
                <a:lnTo>
                  <a:pt x="26" y="85"/>
                </a:lnTo>
                <a:lnTo>
                  <a:pt x="16" y="133"/>
                </a:lnTo>
                <a:lnTo>
                  <a:pt x="16" y="131"/>
                </a:lnTo>
                <a:lnTo>
                  <a:pt x="16" y="622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0" name="Freeform 165"/>
          <p:cNvSpPr>
            <a:spLocks/>
          </p:cNvSpPr>
          <p:nvPr/>
        </p:nvSpPr>
        <p:spPr bwMode="auto">
          <a:xfrm>
            <a:off x="3465513" y="1905941"/>
            <a:ext cx="914400" cy="382587"/>
          </a:xfrm>
          <a:custGeom>
            <a:avLst/>
            <a:gdLst>
              <a:gd name="T0" fmla="*/ 0 w 1504"/>
              <a:gd name="T1" fmla="*/ 118 h 704"/>
              <a:gd name="T2" fmla="*/ 118 w 1504"/>
              <a:gd name="T3" fmla="*/ 0 h 704"/>
              <a:gd name="T4" fmla="*/ 1387 w 1504"/>
              <a:gd name="T5" fmla="*/ 0 h 704"/>
              <a:gd name="T6" fmla="*/ 1504 w 1504"/>
              <a:gd name="T7" fmla="*/ 118 h 704"/>
              <a:gd name="T8" fmla="*/ 1504 w 1504"/>
              <a:gd name="T9" fmla="*/ 587 h 704"/>
              <a:gd name="T10" fmla="*/ 1387 w 1504"/>
              <a:gd name="T11" fmla="*/ 704 h 704"/>
              <a:gd name="T12" fmla="*/ 118 w 1504"/>
              <a:gd name="T13" fmla="*/ 704 h 704"/>
              <a:gd name="T14" fmla="*/ 0 w 1504"/>
              <a:gd name="T15" fmla="*/ 587 h 704"/>
              <a:gd name="T16" fmla="*/ 0 w 1504"/>
              <a:gd name="T17" fmla="*/ 118 h 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04" h="704">
                <a:moveTo>
                  <a:pt x="0" y="118"/>
                </a:moveTo>
                <a:cubicBezTo>
                  <a:pt x="0" y="53"/>
                  <a:pt x="53" y="0"/>
                  <a:pt x="118" y="0"/>
                </a:cubicBezTo>
                <a:lnTo>
                  <a:pt x="1387" y="0"/>
                </a:lnTo>
                <a:cubicBezTo>
                  <a:pt x="1452" y="0"/>
                  <a:pt x="1504" y="53"/>
                  <a:pt x="1504" y="118"/>
                </a:cubicBezTo>
                <a:lnTo>
                  <a:pt x="1504" y="587"/>
                </a:lnTo>
                <a:cubicBezTo>
                  <a:pt x="1504" y="652"/>
                  <a:pt x="1452" y="704"/>
                  <a:pt x="1387" y="704"/>
                </a:cubicBezTo>
                <a:lnTo>
                  <a:pt x="118" y="704"/>
                </a:lnTo>
                <a:cubicBezTo>
                  <a:pt x="53" y="704"/>
                  <a:pt x="0" y="652"/>
                  <a:pt x="0" y="587"/>
                </a:cubicBezTo>
                <a:lnTo>
                  <a:pt x="0" y="118"/>
                </a:lnTo>
                <a:close/>
              </a:path>
            </a:pathLst>
          </a:custGeom>
          <a:solidFill>
            <a:srgbClr val="17375E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1" name="Freeform 166"/>
          <p:cNvSpPr>
            <a:spLocks noEditPoints="1"/>
          </p:cNvSpPr>
          <p:nvPr/>
        </p:nvSpPr>
        <p:spPr bwMode="auto">
          <a:xfrm>
            <a:off x="3460750" y="1902766"/>
            <a:ext cx="923925" cy="390525"/>
          </a:xfrm>
          <a:custGeom>
            <a:avLst/>
            <a:gdLst>
              <a:gd name="T0" fmla="*/ 1 w 1520"/>
              <a:gd name="T1" fmla="*/ 125 h 720"/>
              <a:gd name="T2" fmla="*/ 11 w 1520"/>
              <a:gd name="T3" fmla="*/ 76 h 720"/>
              <a:gd name="T4" fmla="*/ 39 w 1520"/>
              <a:gd name="T5" fmla="*/ 37 h 720"/>
              <a:gd name="T6" fmla="*/ 79 w 1520"/>
              <a:gd name="T7" fmla="*/ 10 h 720"/>
              <a:gd name="T8" fmla="*/ 126 w 1520"/>
              <a:gd name="T9" fmla="*/ 0 h 720"/>
              <a:gd name="T10" fmla="*/ 1397 w 1520"/>
              <a:gd name="T11" fmla="*/ 1 h 720"/>
              <a:gd name="T12" fmla="*/ 1446 w 1520"/>
              <a:gd name="T13" fmla="*/ 11 h 720"/>
              <a:gd name="T14" fmla="*/ 1485 w 1520"/>
              <a:gd name="T15" fmla="*/ 39 h 720"/>
              <a:gd name="T16" fmla="*/ 1511 w 1520"/>
              <a:gd name="T17" fmla="*/ 79 h 720"/>
              <a:gd name="T18" fmla="*/ 1520 w 1520"/>
              <a:gd name="T19" fmla="*/ 126 h 720"/>
              <a:gd name="T20" fmla="*/ 1520 w 1520"/>
              <a:gd name="T21" fmla="*/ 597 h 720"/>
              <a:gd name="T22" fmla="*/ 1510 w 1520"/>
              <a:gd name="T23" fmla="*/ 646 h 720"/>
              <a:gd name="T24" fmla="*/ 1483 w 1520"/>
              <a:gd name="T25" fmla="*/ 685 h 720"/>
              <a:gd name="T26" fmla="*/ 1443 w 1520"/>
              <a:gd name="T27" fmla="*/ 711 h 720"/>
              <a:gd name="T28" fmla="*/ 1395 w 1520"/>
              <a:gd name="T29" fmla="*/ 720 h 720"/>
              <a:gd name="T30" fmla="*/ 125 w 1520"/>
              <a:gd name="T31" fmla="*/ 720 h 720"/>
              <a:gd name="T32" fmla="*/ 76 w 1520"/>
              <a:gd name="T33" fmla="*/ 710 h 720"/>
              <a:gd name="T34" fmla="*/ 37 w 1520"/>
              <a:gd name="T35" fmla="*/ 683 h 720"/>
              <a:gd name="T36" fmla="*/ 10 w 1520"/>
              <a:gd name="T37" fmla="*/ 643 h 720"/>
              <a:gd name="T38" fmla="*/ 0 w 1520"/>
              <a:gd name="T39" fmla="*/ 595 h 720"/>
              <a:gd name="T40" fmla="*/ 16 w 1520"/>
              <a:gd name="T41" fmla="*/ 595 h 720"/>
              <a:gd name="T42" fmla="*/ 25 w 1520"/>
              <a:gd name="T43" fmla="*/ 640 h 720"/>
              <a:gd name="T44" fmla="*/ 50 w 1520"/>
              <a:gd name="T45" fmla="*/ 674 h 720"/>
              <a:gd name="T46" fmla="*/ 85 w 1520"/>
              <a:gd name="T47" fmla="*/ 697 h 720"/>
              <a:gd name="T48" fmla="*/ 128 w 1520"/>
              <a:gd name="T49" fmla="*/ 705 h 720"/>
              <a:gd name="T50" fmla="*/ 1395 w 1520"/>
              <a:gd name="T51" fmla="*/ 704 h 720"/>
              <a:gd name="T52" fmla="*/ 1440 w 1520"/>
              <a:gd name="T53" fmla="*/ 696 h 720"/>
              <a:gd name="T54" fmla="*/ 1474 w 1520"/>
              <a:gd name="T55" fmla="*/ 672 h 720"/>
              <a:gd name="T56" fmla="*/ 1497 w 1520"/>
              <a:gd name="T57" fmla="*/ 637 h 720"/>
              <a:gd name="T58" fmla="*/ 1505 w 1520"/>
              <a:gd name="T59" fmla="*/ 594 h 720"/>
              <a:gd name="T60" fmla="*/ 1504 w 1520"/>
              <a:gd name="T61" fmla="*/ 126 h 720"/>
              <a:gd name="T62" fmla="*/ 1496 w 1520"/>
              <a:gd name="T63" fmla="*/ 82 h 720"/>
              <a:gd name="T64" fmla="*/ 1472 w 1520"/>
              <a:gd name="T65" fmla="*/ 48 h 720"/>
              <a:gd name="T66" fmla="*/ 1437 w 1520"/>
              <a:gd name="T67" fmla="*/ 24 h 720"/>
              <a:gd name="T68" fmla="*/ 1394 w 1520"/>
              <a:gd name="T69" fmla="*/ 16 h 720"/>
              <a:gd name="T70" fmla="*/ 126 w 1520"/>
              <a:gd name="T71" fmla="*/ 16 h 720"/>
              <a:gd name="T72" fmla="*/ 82 w 1520"/>
              <a:gd name="T73" fmla="*/ 25 h 720"/>
              <a:gd name="T74" fmla="*/ 48 w 1520"/>
              <a:gd name="T75" fmla="*/ 50 h 720"/>
              <a:gd name="T76" fmla="*/ 24 w 1520"/>
              <a:gd name="T77" fmla="*/ 85 h 720"/>
              <a:gd name="T78" fmla="*/ 16 w 1520"/>
              <a:gd name="T79" fmla="*/ 128 h 720"/>
              <a:gd name="T80" fmla="*/ 16 w 1520"/>
              <a:gd name="T81" fmla="*/ 595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520" h="720">
                <a:moveTo>
                  <a:pt x="0" y="126"/>
                </a:moveTo>
                <a:cubicBezTo>
                  <a:pt x="0" y="126"/>
                  <a:pt x="1" y="125"/>
                  <a:pt x="1" y="125"/>
                </a:cubicBezTo>
                <a:lnTo>
                  <a:pt x="10" y="79"/>
                </a:lnTo>
                <a:cubicBezTo>
                  <a:pt x="10" y="78"/>
                  <a:pt x="10" y="77"/>
                  <a:pt x="11" y="76"/>
                </a:cubicBezTo>
                <a:lnTo>
                  <a:pt x="37" y="39"/>
                </a:lnTo>
                <a:cubicBezTo>
                  <a:pt x="37" y="38"/>
                  <a:pt x="38" y="37"/>
                  <a:pt x="39" y="37"/>
                </a:cubicBezTo>
                <a:lnTo>
                  <a:pt x="76" y="11"/>
                </a:lnTo>
                <a:cubicBezTo>
                  <a:pt x="77" y="10"/>
                  <a:pt x="78" y="10"/>
                  <a:pt x="79" y="10"/>
                </a:cubicBezTo>
                <a:lnTo>
                  <a:pt x="125" y="1"/>
                </a:lnTo>
                <a:cubicBezTo>
                  <a:pt x="125" y="1"/>
                  <a:pt x="126" y="0"/>
                  <a:pt x="126" y="0"/>
                </a:cubicBezTo>
                <a:lnTo>
                  <a:pt x="1395" y="0"/>
                </a:lnTo>
                <a:cubicBezTo>
                  <a:pt x="1396" y="0"/>
                  <a:pt x="1396" y="1"/>
                  <a:pt x="1397" y="1"/>
                </a:cubicBezTo>
                <a:lnTo>
                  <a:pt x="1443" y="10"/>
                </a:lnTo>
                <a:cubicBezTo>
                  <a:pt x="1444" y="10"/>
                  <a:pt x="1445" y="10"/>
                  <a:pt x="1446" y="11"/>
                </a:cubicBezTo>
                <a:lnTo>
                  <a:pt x="1483" y="37"/>
                </a:lnTo>
                <a:cubicBezTo>
                  <a:pt x="1484" y="37"/>
                  <a:pt x="1485" y="38"/>
                  <a:pt x="1485" y="39"/>
                </a:cubicBezTo>
                <a:lnTo>
                  <a:pt x="1510" y="76"/>
                </a:lnTo>
                <a:cubicBezTo>
                  <a:pt x="1511" y="77"/>
                  <a:pt x="1511" y="78"/>
                  <a:pt x="1511" y="79"/>
                </a:cubicBezTo>
                <a:lnTo>
                  <a:pt x="1520" y="125"/>
                </a:lnTo>
                <a:cubicBezTo>
                  <a:pt x="1520" y="125"/>
                  <a:pt x="1520" y="126"/>
                  <a:pt x="1520" y="126"/>
                </a:cubicBezTo>
                <a:lnTo>
                  <a:pt x="1520" y="595"/>
                </a:lnTo>
                <a:cubicBezTo>
                  <a:pt x="1520" y="596"/>
                  <a:pt x="1520" y="596"/>
                  <a:pt x="1520" y="597"/>
                </a:cubicBezTo>
                <a:lnTo>
                  <a:pt x="1511" y="643"/>
                </a:lnTo>
                <a:cubicBezTo>
                  <a:pt x="1511" y="644"/>
                  <a:pt x="1511" y="645"/>
                  <a:pt x="1510" y="646"/>
                </a:cubicBezTo>
                <a:lnTo>
                  <a:pt x="1485" y="683"/>
                </a:lnTo>
                <a:cubicBezTo>
                  <a:pt x="1485" y="684"/>
                  <a:pt x="1484" y="685"/>
                  <a:pt x="1483" y="685"/>
                </a:cubicBezTo>
                <a:lnTo>
                  <a:pt x="1446" y="710"/>
                </a:lnTo>
                <a:cubicBezTo>
                  <a:pt x="1445" y="711"/>
                  <a:pt x="1444" y="711"/>
                  <a:pt x="1443" y="711"/>
                </a:cubicBezTo>
                <a:lnTo>
                  <a:pt x="1397" y="720"/>
                </a:lnTo>
                <a:cubicBezTo>
                  <a:pt x="1396" y="720"/>
                  <a:pt x="1396" y="720"/>
                  <a:pt x="1395" y="720"/>
                </a:cubicBezTo>
                <a:lnTo>
                  <a:pt x="126" y="720"/>
                </a:lnTo>
                <a:cubicBezTo>
                  <a:pt x="126" y="720"/>
                  <a:pt x="125" y="720"/>
                  <a:pt x="125" y="720"/>
                </a:cubicBezTo>
                <a:lnTo>
                  <a:pt x="79" y="711"/>
                </a:lnTo>
                <a:cubicBezTo>
                  <a:pt x="78" y="711"/>
                  <a:pt x="77" y="711"/>
                  <a:pt x="76" y="710"/>
                </a:cubicBezTo>
                <a:lnTo>
                  <a:pt x="39" y="685"/>
                </a:lnTo>
                <a:cubicBezTo>
                  <a:pt x="38" y="685"/>
                  <a:pt x="37" y="684"/>
                  <a:pt x="37" y="683"/>
                </a:cubicBezTo>
                <a:lnTo>
                  <a:pt x="11" y="646"/>
                </a:lnTo>
                <a:cubicBezTo>
                  <a:pt x="10" y="645"/>
                  <a:pt x="10" y="644"/>
                  <a:pt x="10" y="643"/>
                </a:cubicBezTo>
                <a:lnTo>
                  <a:pt x="1" y="597"/>
                </a:lnTo>
                <a:cubicBezTo>
                  <a:pt x="1" y="596"/>
                  <a:pt x="0" y="596"/>
                  <a:pt x="0" y="595"/>
                </a:cubicBezTo>
                <a:lnTo>
                  <a:pt x="0" y="126"/>
                </a:lnTo>
                <a:close/>
                <a:moveTo>
                  <a:pt x="16" y="595"/>
                </a:moveTo>
                <a:lnTo>
                  <a:pt x="16" y="594"/>
                </a:lnTo>
                <a:lnTo>
                  <a:pt x="25" y="640"/>
                </a:lnTo>
                <a:lnTo>
                  <a:pt x="24" y="637"/>
                </a:lnTo>
                <a:lnTo>
                  <a:pt x="50" y="674"/>
                </a:lnTo>
                <a:lnTo>
                  <a:pt x="48" y="672"/>
                </a:lnTo>
                <a:lnTo>
                  <a:pt x="85" y="697"/>
                </a:lnTo>
                <a:lnTo>
                  <a:pt x="82" y="696"/>
                </a:lnTo>
                <a:lnTo>
                  <a:pt x="128" y="705"/>
                </a:lnTo>
                <a:lnTo>
                  <a:pt x="126" y="704"/>
                </a:lnTo>
                <a:lnTo>
                  <a:pt x="1395" y="704"/>
                </a:lnTo>
                <a:lnTo>
                  <a:pt x="1394" y="705"/>
                </a:lnTo>
                <a:lnTo>
                  <a:pt x="1440" y="696"/>
                </a:lnTo>
                <a:lnTo>
                  <a:pt x="1437" y="697"/>
                </a:lnTo>
                <a:lnTo>
                  <a:pt x="1474" y="672"/>
                </a:lnTo>
                <a:lnTo>
                  <a:pt x="1472" y="674"/>
                </a:lnTo>
                <a:lnTo>
                  <a:pt x="1497" y="637"/>
                </a:lnTo>
                <a:lnTo>
                  <a:pt x="1496" y="640"/>
                </a:lnTo>
                <a:lnTo>
                  <a:pt x="1505" y="594"/>
                </a:lnTo>
                <a:lnTo>
                  <a:pt x="1504" y="595"/>
                </a:lnTo>
                <a:lnTo>
                  <a:pt x="1504" y="126"/>
                </a:lnTo>
                <a:lnTo>
                  <a:pt x="1505" y="128"/>
                </a:lnTo>
                <a:lnTo>
                  <a:pt x="1496" y="82"/>
                </a:lnTo>
                <a:lnTo>
                  <a:pt x="1497" y="85"/>
                </a:lnTo>
                <a:lnTo>
                  <a:pt x="1472" y="48"/>
                </a:lnTo>
                <a:lnTo>
                  <a:pt x="1474" y="50"/>
                </a:lnTo>
                <a:lnTo>
                  <a:pt x="1437" y="24"/>
                </a:lnTo>
                <a:lnTo>
                  <a:pt x="1440" y="25"/>
                </a:lnTo>
                <a:lnTo>
                  <a:pt x="1394" y="16"/>
                </a:lnTo>
                <a:lnTo>
                  <a:pt x="1395" y="16"/>
                </a:lnTo>
                <a:lnTo>
                  <a:pt x="126" y="16"/>
                </a:lnTo>
                <a:lnTo>
                  <a:pt x="128" y="16"/>
                </a:lnTo>
                <a:lnTo>
                  <a:pt x="82" y="25"/>
                </a:lnTo>
                <a:lnTo>
                  <a:pt x="85" y="24"/>
                </a:lnTo>
                <a:lnTo>
                  <a:pt x="48" y="50"/>
                </a:lnTo>
                <a:lnTo>
                  <a:pt x="50" y="48"/>
                </a:lnTo>
                <a:lnTo>
                  <a:pt x="24" y="85"/>
                </a:lnTo>
                <a:lnTo>
                  <a:pt x="25" y="82"/>
                </a:lnTo>
                <a:lnTo>
                  <a:pt x="16" y="128"/>
                </a:lnTo>
                <a:lnTo>
                  <a:pt x="16" y="126"/>
                </a:lnTo>
                <a:lnTo>
                  <a:pt x="16" y="595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2" name="Rectangle 168"/>
          <p:cNvSpPr>
            <a:spLocks noChangeArrowheads="1"/>
          </p:cNvSpPr>
          <p:nvPr/>
        </p:nvSpPr>
        <p:spPr bwMode="auto">
          <a:xfrm>
            <a:off x="3609181" y="1959337"/>
            <a:ext cx="7080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smtClean="0">
                <a:solidFill>
                  <a:srgbClr val="FFFFFF"/>
                </a:solidFill>
                <a:latin typeface="Arial" pitchFamily="34" charset="0"/>
              </a:rPr>
              <a:t>Super Consumers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3" name="Oval 242"/>
          <p:cNvSpPr/>
          <p:nvPr/>
        </p:nvSpPr>
        <p:spPr>
          <a:xfrm>
            <a:off x="3637197" y="3471215"/>
            <a:ext cx="525463" cy="398849"/>
          </a:xfrm>
          <a:prstGeom prst="ellipse">
            <a:avLst/>
          </a:prstGeom>
          <a:noFill/>
          <a:ln>
            <a:solidFill>
              <a:srgbClr val="9B0C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/>
          <p:cNvSpPr/>
          <p:nvPr/>
        </p:nvSpPr>
        <p:spPr>
          <a:xfrm>
            <a:off x="783796" y="5812912"/>
            <a:ext cx="7708900" cy="40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SIMPLE AUGMENTS TO EXISTING PROCESSES CAN TURBO CHARGE IMPACT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152768" y="3242687"/>
            <a:ext cx="3339928" cy="1077218"/>
          </a:xfrm>
          <a:prstGeom prst="rect">
            <a:avLst/>
          </a:prstGeom>
          <a:noFill/>
          <a:ln>
            <a:solidFill>
              <a:schemeClr val="accent4"/>
            </a:solidFill>
            <a:prstDash val="dot"/>
          </a:ln>
        </p:spPr>
        <p:txBody>
          <a:bodyPr wrap="square" lIns="365760">
            <a:spAutoFit/>
          </a:bodyPr>
          <a:lstStyle/>
          <a:p>
            <a:r>
              <a:rPr lang="en-US" sz="1600" dirty="0" smtClean="0">
                <a:solidFill>
                  <a:srgbClr val="5F5F5F"/>
                </a:solidFill>
                <a:cs typeface="Calibri"/>
              </a:rPr>
              <a:t>FOR EXAMPLE:</a:t>
            </a:r>
          </a:p>
          <a:p>
            <a:r>
              <a:rPr lang="en-US" sz="1600" dirty="0" smtClean="0">
                <a:solidFill>
                  <a:srgbClr val="5F5F5F"/>
                </a:solidFill>
                <a:cs typeface="Calibri"/>
              </a:rPr>
              <a:t>…SUPER CONSUMERS MAY CHANGE YOUR VIEW ON INNOVATION OPTIONS/ACTIONS</a:t>
            </a:r>
            <a:endParaRPr lang="en-US" sz="1600" dirty="0">
              <a:solidFill>
                <a:srgbClr val="5F5F5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636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next?</a:t>
            </a:r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5059973" y="2153920"/>
            <a:ext cx="914400" cy="914400"/>
            <a:chOff x="3962400" y="1295400"/>
            <a:chExt cx="1284947" cy="1284947"/>
          </a:xfrm>
        </p:grpSpPr>
        <p:sp>
          <p:nvSpPr>
            <p:cNvPr id="4" name="Oval 3"/>
            <p:cNvSpPr/>
            <p:nvPr/>
          </p:nvSpPr>
          <p:spPr>
            <a:xfrm>
              <a:off x="3962400" y="1295400"/>
              <a:ext cx="1284947" cy="128494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 descr="question mark.emf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80161" y="1529592"/>
              <a:ext cx="449424" cy="8165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312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ject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1588"/>
            <a:ext cx="1587" cy="1587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94360" y="797679"/>
            <a:ext cx="8265435" cy="571500"/>
          </a:xfrm>
        </p:spPr>
        <p:txBody>
          <a:bodyPr/>
          <a:lstStyle/>
          <a:p>
            <a:r>
              <a:rPr lang="en-US" sz="2800" dirty="0" smtClean="0"/>
              <a:t>Super CONSUMERS – </a:t>
            </a:r>
            <a:r>
              <a:rPr lang="en-US" sz="2800" dirty="0" err="1" smtClean="0"/>
              <a:t>ToDAY</a:t>
            </a:r>
            <a:r>
              <a:rPr lang="en-US" sz="2800" dirty="0" smtClean="0"/>
              <a:t> AND TOMORROW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26757" y="2088292"/>
            <a:ext cx="1697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gray">
          <a:xfrm rot="-1706311">
            <a:off x="756694" y="2031985"/>
            <a:ext cx="1546178" cy="371891"/>
          </a:xfrm>
          <a:prstGeom prst="rect">
            <a:avLst/>
          </a:prstGeom>
          <a:solidFill>
            <a:srgbClr val="CC0000"/>
          </a:solidFill>
          <a:ln w="12700">
            <a:solidFill>
              <a:schemeClr val="tx2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square" lIns="43375" tIns="46987" rIns="43375" bIns="46987" anchor="b">
            <a:spAutoFit/>
          </a:bodyPr>
          <a:lstStyle/>
          <a:p>
            <a:pPr algn="ctr" defTabSz="939800">
              <a:lnSpc>
                <a:spcPct val="100000"/>
              </a:lnSpc>
              <a:spcBef>
                <a:spcPct val="0"/>
              </a:spcBef>
            </a:pPr>
            <a:r>
              <a:rPr lang="en-US" dirty="0">
                <a:solidFill>
                  <a:schemeClr val="bg1"/>
                </a:solidFill>
              </a:rPr>
              <a:t>Preliminary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4580" y="4711637"/>
            <a:ext cx="7411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TODAY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088463" y="4711637"/>
            <a:ext cx="12647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TOMORROW</a:t>
            </a:r>
            <a:endParaRPr lang="en-US" sz="16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1148950" y="3521371"/>
            <a:ext cx="914400" cy="914400"/>
            <a:chOff x="7301987" y="1021018"/>
            <a:chExt cx="1271016" cy="1271016"/>
          </a:xfrm>
        </p:grpSpPr>
        <p:sp>
          <p:nvSpPr>
            <p:cNvPr id="27" name="Oval 26"/>
            <p:cNvSpPr/>
            <p:nvPr/>
          </p:nvSpPr>
          <p:spPr>
            <a:xfrm>
              <a:off x="7301987" y="1021018"/>
              <a:ext cx="1271016" cy="1271016"/>
            </a:xfrm>
            <a:prstGeom prst="ellipse">
              <a:avLst/>
            </a:prstGeom>
            <a:solidFill>
              <a:srgbClr val="009D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 descr="Pricing.emf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07756" y="1215995"/>
              <a:ext cx="459478" cy="881062"/>
            </a:xfrm>
            <a:prstGeom prst="rect">
              <a:avLst/>
            </a:prstGeom>
          </p:spPr>
        </p:pic>
      </p:grp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8618" y="3520688"/>
            <a:ext cx="90984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9" name="Group 28"/>
          <p:cNvGrpSpPr/>
          <p:nvPr/>
        </p:nvGrpSpPr>
        <p:grpSpPr>
          <a:xfrm>
            <a:off x="7439902" y="3520688"/>
            <a:ext cx="914400" cy="914400"/>
            <a:chOff x="2385926" y="4805622"/>
            <a:chExt cx="1271016" cy="1271016"/>
          </a:xfrm>
        </p:grpSpPr>
        <p:sp>
          <p:nvSpPr>
            <p:cNvPr id="30" name="Oval 29"/>
            <p:cNvSpPr/>
            <p:nvPr/>
          </p:nvSpPr>
          <p:spPr>
            <a:xfrm>
              <a:off x="2385926" y="4805622"/>
              <a:ext cx="1271016" cy="1271016"/>
            </a:xfrm>
            <a:prstGeom prst="ellipse">
              <a:avLst/>
            </a:prstGeom>
            <a:solidFill>
              <a:srgbClr val="009D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 descr="Loyalty.emf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49623" y="5121090"/>
              <a:ext cx="743622" cy="640080"/>
            </a:xfrm>
            <a:prstGeom prst="rect">
              <a:avLst/>
            </a:prstGeom>
          </p:spPr>
        </p:pic>
      </p:grpSp>
      <p:sp>
        <p:nvSpPr>
          <p:cNvPr id="14" name="Plus 13"/>
          <p:cNvSpPr/>
          <p:nvPr/>
        </p:nvSpPr>
        <p:spPr>
          <a:xfrm>
            <a:off x="7088463" y="3814829"/>
            <a:ext cx="351439" cy="326115"/>
          </a:xfrm>
          <a:prstGeom prst="mathPlus">
            <a:avLst/>
          </a:prstGeom>
          <a:solidFill>
            <a:srgbClr val="009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912713" y="4711637"/>
            <a:ext cx="9076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INTERIM</a:t>
            </a:r>
            <a:endParaRPr lang="en-US" sz="1600" i="1" dirty="0"/>
          </a:p>
        </p:txBody>
      </p:sp>
      <p:sp>
        <p:nvSpPr>
          <p:cNvPr id="9216" name="TextBox 9215"/>
          <p:cNvSpPr txBox="1"/>
          <p:nvPr/>
        </p:nvSpPr>
        <p:spPr>
          <a:xfrm>
            <a:off x="3320074" y="2961507"/>
            <a:ext cx="2099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Dictated by Demand</a:t>
            </a:r>
            <a:endParaRPr lang="en-US" i="1" dirty="0"/>
          </a:p>
        </p:txBody>
      </p:sp>
      <p:grpSp>
        <p:nvGrpSpPr>
          <p:cNvPr id="37" name="Group 36"/>
          <p:cNvGrpSpPr/>
          <p:nvPr/>
        </p:nvGrpSpPr>
        <p:grpSpPr>
          <a:xfrm>
            <a:off x="3912713" y="3540566"/>
            <a:ext cx="914400" cy="914400"/>
            <a:chOff x="6467633" y="2858285"/>
            <a:chExt cx="1271016" cy="1271016"/>
          </a:xfrm>
        </p:grpSpPr>
        <p:sp>
          <p:nvSpPr>
            <p:cNvPr id="38" name="Oval 37"/>
            <p:cNvSpPr/>
            <p:nvPr/>
          </p:nvSpPr>
          <p:spPr>
            <a:xfrm>
              <a:off x="6467633" y="2858285"/>
              <a:ext cx="1271016" cy="1271016"/>
            </a:xfrm>
            <a:prstGeom prst="ellipse">
              <a:avLst/>
            </a:prstGeom>
            <a:solidFill>
              <a:srgbClr val="009D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Picture 38" descr="Demand.emf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63605" y="3077741"/>
              <a:ext cx="679073" cy="832104"/>
            </a:xfrm>
            <a:prstGeom prst="rect">
              <a:avLst/>
            </a:prstGeom>
          </p:spPr>
        </p:pic>
      </p:grpSp>
      <p:cxnSp>
        <p:nvCxnSpPr>
          <p:cNvPr id="9218" name="Straight Arrow Connector 9217"/>
          <p:cNvCxnSpPr/>
          <p:nvPr/>
        </p:nvCxnSpPr>
        <p:spPr>
          <a:xfrm>
            <a:off x="1050324" y="4633779"/>
            <a:ext cx="731520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21" name="Oval 9220"/>
          <p:cNvSpPr/>
          <p:nvPr/>
        </p:nvSpPr>
        <p:spPr>
          <a:xfrm>
            <a:off x="963825" y="4591943"/>
            <a:ext cx="91440" cy="91440"/>
          </a:xfrm>
          <a:prstGeom prst="ellipse">
            <a:avLst/>
          </a:prstGeom>
          <a:solidFill>
            <a:srgbClr val="009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50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2991530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94360" y="797679"/>
            <a:ext cx="8165465" cy="571500"/>
          </a:xfrm>
        </p:spPr>
        <p:txBody>
          <a:bodyPr/>
          <a:lstStyle/>
          <a:p>
            <a:r>
              <a:rPr lang="en-US" sz="2800" dirty="0" smtClean="0"/>
              <a:t>5 key questions THAT CAN BE ADDRESSED TODAY</a:t>
            </a:r>
            <a:endParaRPr lang="en-US" sz="2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Kraft\KHC0004 Phase 1 Findings v3.pptx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77922" y="1690994"/>
            <a:ext cx="769733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3550" indent="-463550"/>
            <a:r>
              <a:rPr lang="en-US" sz="2000" b="1" dirty="0" smtClean="0">
                <a:cs typeface="Calibri" pitchFamily="34" charset="0"/>
              </a:rPr>
              <a:t>1.     How valuable is an incremental 1% HH of Super Consumers? </a:t>
            </a:r>
          </a:p>
          <a:p>
            <a:pPr marL="463550" indent="-463550"/>
            <a:endParaRPr lang="en-US" sz="2000" b="1" dirty="0" smtClean="0">
              <a:cs typeface="Calibri" pitchFamily="34" charset="0"/>
            </a:endParaRPr>
          </a:p>
          <a:p>
            <a:pPr marL="463550" indent="-463550"/>
            <a:endParaRPr lang="en-US" sz="2000" b="1" dirty="0">
              <a:cs typeface="Calibri" pitchFamily="34" charset="0"/>
            </a:endParaRPr>
          </a:p>
          <a:p>
            <a:pPr marL="463550" indent="-463550"/>
            <a:r>
              <a:rPr lang="en-US" sz="2000" b="1" dirty="0" smtClean="0">
                <a:cs typeface="Calibri" pitchFamily="34" charset="0"/>
              </a:rPr>
              <a:t>2.     Why do Super Consumers buy disproportionately more?  </a:t>
            </a:r>
          </a:p>
          <a:p>
            <a:pPr marL="463550" indent="-463550"/>
            <a:endParaRPr lang="en-US" sz="2000" b="1" dirty="0" smtClean="0">
              <a:cs typeface="Calibri" pitchFamily="34" charset="0"/>
            </a:endParaRPr>
          </a:p>
          <a:p>
            <a:pPr marL="463550" indent="-463550"/>
            <a:endParaRPr lang="en-US" sz="2000" b="1" dirty="0">
              <a:cs typeface="Calibri" pitchFamily="34" charset="0"/>
            </a:endParaRPr>
          </a:p>
          <a:p>
            <a:pPr marL="463550" indent="-463550"/>
            <a:r>
              <a:rPr lang="en-US" sz="2000" b="1" dirty="0" smtClean="0">
                <a:cs typeface="Calibri" pitchFamily="34" charset="0"/>
              </a:rPr>
              <a:t>3.     What do Super Consumers buy?  Products?  Brands? Price tiers?</a:t>
            </a:r>
          </a:p>
          <a:p>
            <a:pPr marL="463550" indent="-463550"/>
            <a:endParaRPr lang="en-US" sz="2000" b="1" dirty="0" smtClean="0">
              <a:cs typeface="Calibri" pitchFamily="34" charset="0"/>
            </a:endParaRPr>
          </a:p>
          <a:p>
            <a:pPr marL="463550" indent="-463550"/>
            <a:endParaRPr lang="en-US" sz="2000" b="1" dirty="0">
              <a:cs typeface="Calibri" pitchFamily="34" charset="0"/>
            </a:endParaRPr>
          </a:p>
          <a:p>
            <a:pPr marL="463550" indent="-463550"/>
            <a:r>
              <a:rPr lang="en-US" sz="2000" b="1" dirty="0" smtClean="0">
                <a:cs typeface="Calibri" pitchFamily="34" charset="0"/>
              </a:rPr>
              <a:t>4.     What is your current share with Super Consumers? </a:t>
            </a:r>
          </a:p>
          <a:p>
            <a:pPr marL="463550" indent="-463550"/>
            <a:endParaRPr lang="en-US" sz="2000" b="1" dirty="0" smtClean="0">
              <a:cs typeface="Calibri" pitchFamily="34" charset="0"/>
            </a:endParaRPr>
          </a:p>
          <a:p>
            <a:pPr marL="463550" indent="-463550"/>
            <a:endParaRPr lang="en-US" sz="2000" b="1" dirty="0">
              <a:cs typeface="Calibri" pitchFamily="34" charset="0"/>
            </a:endParaRPr>
          </a:p>
          <a:p>
            <a:pPr marL="463550" indent="-463550"/>
            <a:r>
              <a:rPr lang="en-US" sz="2000" b="1" dirty="0" smtClean="0">
                <a:cs typeface="Calibri" pitchFamily="34" charset="0"/>
              </a:rPr>
              <a:t>5.     What is the ROI of winning 1% point of Super Consumers?</a:t>
            </a:r>
          </a:p>
        </p:txBody>
      </p:sp>
    </p:spTree>
    <p:extLst>
      <p:ext uri="{BB962C8B-B14F-4D97-AF65-F5344CB8AC3E}">
        <p14:creationId xmlns:p14="http://schemas.microsoft.com/office/powerpoint/2010/main" val="294654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959043"/>
            <a:ext cx="8166672" cy="571500"/>
          </a:xfrm>
        </p:spPr>
        <p:txBody>
          <a:bodyPr/>
          <a:lstStyle/>
          <a:p>
            <a:r>
              <a:rPr lang="en-US" dirty="0"/>
              <a:t>R&amp;D &amp; product innovation is in the works</a:t>
            </a:r>
          </a:p>
        </p:txBody>
      </p:sp>
      <p:grpSp>
        <p:nvGrpSpPr>
          <p:cNvPr id="16" name="Group 53"/>
          <p:cNvGrpSpPr/>
          <p:nvPr/>
        </p:nvGrpSpPr>
        <p:grpSpPr>
          <a:xfrm>
            <a:off x="853765" y="2434758"/>
            <a:ext cx="877622" cy="872254"/>
            <a:chOff x="2590075" y="1603746"/>
            <a:chExt cx="1123950" cy="1117078"/>
          </a:xfrm>
        </p:grpSpPr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594113" y="1603746"/>
              <a:ext cx="1115875" cy="1117078"/>
            </a:xfrm>
            <a:prstGeom prst="ellipse">
              <a:avLst/>
            </a:prstGeom>
            <a:solidFill>
              <a:srgbClr val="73B632"/>
            </a:solidFill>
          </p:spPr>
          <p:txBody>
            <a:bodyPr wrap="square" lIns="0" tIns="0" rIns="0" bIns="0" anchor="ctr" anchorCtr="1"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590075" y="1924165"/>
              <a:ext cx="1123950" cy="413110"/>
            </a:xfrm>
            <a:prstGeom prst="rect">
              <a:avLst/>
            </a:prstGeom>
          </p:spPr>
          <p:txBody>
            <a:bodyPr wrap="square" lIns="0" tIns="0" rIns="0" bIns="0" anchor="ctr" anchorCtr="1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50" dirty="0" smtClean="0">
                  <a:solidFill>
                    <a:schemeClr val="bg1"/>
                  </a:solidFill>
                </a:rPr>
                <a:t>SUPER </a:t>
              </a:r>
            </a:p>
            <a:p>
              <a:pPr algn="ctr">
                <a:lnSpc>
                  <a:spcPct val="90000"/>
                </a:lnSpc>
              </a:pPr>
              <a:r>
                <a:rPr lang="en-US" sz="1050" dirty="0" smtClean="0">
                  <a:solidFill>
                    <a:schemeClr val="bg1"/>
                  </a:solidFill>
                </a:rPr>
                <a:t>CONSUMERS</a:t>
              </a:r>
              <a:endParaRPr lang="en-US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42"/>
          <p:cNvGrpSpPr/>
          <p:nvPr/>
        </p:nvGrpSpPr>
        <p:grpSpPr>
          <a:xfrm>
            <a:off x="1819021" y="2380875"/>
            <a:ext cx="2699101" cy="850255"/>
            <a:chOff x="1775771" y="1485208"/>
            <a:chExt cx="2675636" cy="781404"/>
          </a:xfrm>
        </p:grpSpPr>
        <p:sp>
          <p:nvSpPr>
            <p:cNvPr id="20" name="Rectangle 19"/>
            <p:cNvSpPr/>
            <p:nvPr/>
          </p:nvSpPr>
          <p:spPr>
            <a:xfrm>
              <a:off x="3095928" y="1485208"/>
              <a:ext cx="1355479" cy="39599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lvl="4" algn="ctr"/>
              <a:r>
                <a:rPr lang="en-US" sz="2800" b="1" dirty="0" smtClean="0">
                  <a:solidFill>
                    <a:srgbClr val="73B632"/>
                  </a:solidFill>
                </a:rPr>
                <a:t>=&gt; 50%</a:t>
              </a:r>
              <a:endParaRPr lang="en-US" sz="2800" dirty="0" smtClean="0">
                <a:solidFill>
                  <a:srgbClr val="73B632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41487" y="1996840"/>
              <a:ext cx="2606688" cy="26977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lvl="4">
                <a:lnSpc>
                  <a:spcPct val="90000"/>
                </a:lnSpc>
              </a:pPr>
              <a:r>
                <a:rPr lang="en-US" sz="1050" dirty="0" smtClean="0"/>
                <a:t>They view the category as not just food,</a:t>
              </a:r>
              <a:br>
                <a:rPr lang="en-US" sz="1050" dirty="0" smtClean="0"/>
              </a:br>
              <a:r>
                <a:rPr lang="en-US" sz="1050" dirty="0" smtClean="0"/>
                <a:t> </a:t>
              </a:r>
              <a:r>
                <a:rPr lang="en-US" sz="1050" spc="50" dirty="0" smtClean="0"/>
                <a:t>but as entertainment and education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775771" y="1599138"/>
              <a:ext cx="658905" cy="2828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rgbClr val="73B632"/>
                  </a:solidFill>
                </a:rPr>
                <a:t>=&gt; 10% </a:t>
              </a:r>
              <a:endParaRPr lang="en-US" sz="1400" dirty="0">
                <a:solidFill>
                  <a:srgbClr val="73B632"/>
                </a:solidFill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1844675" y="1939478"/>
              <a:ext cx="2575633" cy="0"/>
            </a:xfrm>
            <a:prstGeom prst="line">
              <a:avLst/>
            </a:prstGeom>
            <a:ln w="19050" cap="rnd">
              <a:solidFill>
                <a:srgbClr val="B6B6B9"/>
              </a:solidFill>
              <a:prstDash val="sysDot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5963589" y="4858031"/>
            <a:ext cx="2195917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lvl="4" indent="-114300">
              <a:buFont typeface="Arial" pitchFamily="34" charset="0"/>
              <a:buChar char="•"/>
            </a:pPr>
            <a:r>
              <a:rPr lang="en-US" sz="1050" dirty="0" smtClean="0"/>
              <a:t>Focus marketing dollars</a:t>
            </a:r>
          </a:p>
          <a:p>
            <a:pPr marL="114300" lvl="4" indent="-114300">
              <a:buFont typeface="Arial" pitchFamily="34" charset="0"/>
              <a:buChar char="•"/>
            </a:pPr>
            <a:r>
              <a:rPr lang="en-US" sz="1050" dirty="0" smtClean="0"/>
              <a:t>Pull back on trade promotion</a:t>
            </a:r>
          </a:p>
          <a:p>
            <a:pPr marL="114300" lvl="4" indent="-114300">
              <a:buFont typeface="Arial" pitchFamily="34" charset="0"/>
              <a:buChar char="•"/>
            </a:pPr>
            <a:r>
              <a:rPr lang="en-US" sz="1050" dirty="0" smtClean="0"/>
              <a:t>Focus on closing distribution gaps</a:t>
            </a:r>
            <a:endParaRPr lang="en-US" sz="1050" dirty="0"/>
          </a:p>
        </p:txBody>
      </p:sp>
      <p:sp>
        <p:nvSpPr>
          <p:cNvPr id="32" name="Rectangle 31"/>
          <p:cNvSpPr/>
          <p:nvPr/>
        </p:nvSpPr>
        <p:spPr>
          <a:xfrm>
            <a:off x="1370781" y="5285737"/>
            <a:ext cx="4572000" cy="7232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300"/>
              </a:spcBef>
            </a:pPr>
            <a:r>
              <a:rPr lang="en-US" sz="900" dirty="0" smtClean="0"/>
              <a:t>MARKETING $ HIT SUPER CONSUMERS</a:t>
            </a:r>
          </a:p>
          <a:p>
            <a:pPr>
              <a:spcBef>
                <a:spcPts val="300"/>
              </a:spcBef>
            </a:pPr>
            <a:r>
              <a:rPr lang="en-US" sz="900" dirty="0" smtClean="0"/>
              <a:t>TRADE $ HIT SUPER CONSUMERS</a:t>
            </a:r>
          </a:p>
          <a:p>
            <a:pPr>
              <a:spcBef>
                <a:spcPts val="300"/>
              </a:spcBef>
            </a:pPr>
            <a:r>
              <a:rPr lang="en-US" sz="900" dirty="0" smtClean="0"/>
              <a:t>TOTAL POINTS OF DISTRIBUTION GAP WITH KEY </a:t>
            </a:r>
            <a:r>
              <a:rPr lang="en-US" sz="900" dirty="0"/>
              <a:t/>
            </a:r>
            <a:br>
              <a:rPr lang="en-US" sz="900" dirty="0"/>
            </a:br>
            <a:r>
              <a:rPr lang="en-US" sz="900" dirty="0" smtClean="0"/>
              <a:t>SUPER CONSUMER MARKETS</a:t>
            </a:r>
            <a:endParaRPr lang="en-US" sz="900" dirty="0"/>
          </a:p>
        </p:txBody>
      </p:sp>
      <p:sp>
        <p:nvSpPr>
          <p:cNvPr id="33" name="Rectangle 32"/>
          <p:cNvSpPr/>
          <p:nvPr/>
        </p:nvSpPr>
        <p:spPr>
          <a:xfrm>
            <a:off x="1332009" y="5371910"/>
            <a:ext cx="82296" cy="822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332009" y="5535735"/>
            <a:ext cx="82549" cy="82550"/>
          </a:xfrm>
          <a:prstGeom prst="rect">
            <a:avLst/>
          </a:prstGeom>
          <a:solidFill>
            <a:srgbClr val="009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332009" y="5719717"/>
            <a:ext cx="82296" cy="822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53"/>
          <p:cNvGrpSpPr/>
          <p:nvPr/>
        </p:nvGrpSpPr>
        <p:grpSpPr>
          <a:xfrm>
            <a:off x="4956841" y="4691455"/>
            <a:ext cx="877622" cy="872254"/>
            <a:chOff x="2590075" y="1603746"/>
            <a:chExt cx="1123950" cy="1117078"/>
          </a:xfrm>
        </p:grpSpPr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594113" y="1603746"/>
              <a:ext cx="1115875" cy="1117078"/>
            </a:xfrm>
            <a:prstGeom prst="ellipse">
              <a:avLst/>
            </a:prstGeom>
            <a:solidFill>
              <a:srgbClr val="73B632"/>
            </a:solidFill>
          </p:spPr>
          <p:txBody>
            <a:bodyPr wrap="square" lIns="0" tIns="0" rIns="0" bIns="0" anchor="ctr" anchorCtr="1"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590075" y="1924165"/>
              <a:ext cx="1123950" cy="413110"/>
            </a:xfrm>
            <a:prstGeom prst="rect">
              <a:avLst/>
            </a:prstGeom>
          </p:spPr>
          <p:txBody>
            <a:bodyPr wrap="square" lIns="0" tIns="0" rIns="0" bIns="0" anchor="ctr" anchorCtr="1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50" dirty="0" smtClean="0">
                  <a:solidFill>
                    <a:schemeClr val="bg1"/>
                  </a:solidFill>
                </a:rPr>
                <a:t>SUPER </a:t>
              </a:r>
            </a:p>
            <a:p>
              <a:pPr algn="ctr">
                <a:lnSpc>
                  <a:spcPct val="90000"/>
                </a:lnSpc>
              </a:pPr>
              <a:r>
                <a:rPr lang="en-US" sz="1050" dirty="0" smtClean="0">
                  <a:solidFill>
                    <a:schemeClr val="bg1"/>
                  </a:solidFill>
                </a:rPr>
                <a:t>CONSUMERS</a:t>
              </a:r>
              <a:endParaRPr lang="en-US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742463" y="2050504"/>
            <a:ext cx="3985844" cy="1572846"/>
          </a:xfrm>
          <a:prstGeom prst="rect">
            <a:avLst/>
          </a:prstGeom>
          <a:noFill/>
          <a:ln w="3175" cmpd="sng"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806463" y="2050504"/>
            <a:ext cx="3751384" cy="1572846"/>
          </a:xfrm>
          <a:prstGeom prst="rect">
            <a:avLst/>
          </a:prstGeom>
          <a:noFill/>
          <a:ln w="3175" cmpd="sng"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806463" y="4072737"/>
            <a:ext cx="3751384" cy="2031998"/>
          </a:xfrm>
          <a:prstGeom prst="rect">
            <a:avLst/>
          </a:prstGeom>
          <a:noFill/>
          <a:ln w="3175" cmpd="sng"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732694" y="4071803"/>
            <a:ext cx="3985844" cy="2023163"/>
          </a:xfrm>
          <a:prstGeom prst="rect">
            <a:avLst/>
          </a:prstGeom>
          <a:noFill/>
          <a:ln w="3175" cmpd="sng"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22073" y="6072781"/>
            <a:ext cx="7865081" cy="266418"/>
          </a:xfrm>
          <a:prstGeom prst="rect">
            <a:avLst/>
          </a:prstGeom>
          <a:solidFill>
            <a:schemeClr val="tx2"/>
          </a:solidFill>
        </p:spPr>
        <p:txBody>
          <a:bodyPr wrap="none" anchor="ctr" anchorCtr="1">
            <a:no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CATEGORY A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32694" y="3828506"/>
            <a:ext cx="1836614" cy="244229"/>
          </a:xfrm>
          <a:prstGeom prst="rect">
            <a:avLst/>
          </a:prstGeom>
          <a:solidFill>
            <a:srgbClr val="000000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42236" y="3850395"/>
            <a:ext cx="4145512" cy="190720"/>
          </a:xfrm>
          <a:prstGeom prst="rect">
            <a:avLst/>
          </a:prstGeom>
          <a:noFill/>
        </p:spPr>
        <p:txBody>
          <a:bodyPr wrap="square" tIns="9144" bIns="9144" anchor="ctr" anchorCtr="0">
            <a:noAutofit/>
          </a:bodyPr>
          <a:lstStyle/>
          <a:p>
            <a:pPr marL="0" lvl="3"/>
            <a:r>
              <a:rPr lang="en-US" sz="1200" dirty="0" smtClean="0">
                <a:solidFill>
                  <a:schemeClr val="bg1"/>
                </a:solidFill>
              </a:rPr>
              <a:t>RESOURCE ALLOCATION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806464" y="3828506"/>
            <a:ext cx="1211382" cy="244229"/>
          </a:xfrm>
          <a:prstGeom prst="rect">
            <a:avLst/>
          </a:prstGeom>
          <a:solidFill>
            <a:srgbClr val="000000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852564" y="3850395"/>
            <a:ext cx="2369431" cy="190720"/>
          </a:xfrm>
          <a:prstGeom prst="rect">
            <a:avLst/>
          </a:prstGeom>
          <a:noFill/>
        </p:spPr>
        <p:txBody>
          <a:bodyPr wrap="square" tIns="9144" bIns="9144" anchor="ctr" anchorCtr="0">
            <a:noAutofit/>
          </a:bodyPr>
          <a:lstStyle/>
          <a:p>
            <a:pPr marL="0" lvl="3"/>
            <a:r>
              <a:rPr lang="en-US" sz="1200" dirty="0" smtClean="0">
                <a:solidFill>
                  <a:srgbClr val="FFFFFF"/>
                </a:solidFill>
              </a:rPr>
              <a:t>KEY DECISIONS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32694" y="1806265"/>
            <a:ext cx="859691" cy="244229"/>
          </a:xfrm>
          <a:prstGeom prst="rect">
            <a:avLst/>
          </a:prstGeom>
          <a:solidFill>
            <a:srgbClr val="000000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32467" y="1825803"/>
            <a:ext cx="3275352" cy="190720"/>
          </a:xfrm>
          <a:prstGeom prst="rect">
            <a:avLst/>
          </a:prstGeom>
          <a:noFill/>
        </p:spPr>
        <p:txBody>
          <a:bodyPr wrap="square" tIns="9144" bIns="9144" anchor="ctr" anchorCtr="0">
            <a:noAutofit/>
          </a:bodyPr>
          <a:lstStyle/>
          <a:p>
            <a:pPr marL="0" lvl="3"/>
            <a:r>
              <a:rPr lang="en-US" sz="1200" dirty="0" smtClean="0">
                <a:solidFill>
                  <a:srgbClr val="FFFFFF"/>
                </a:solidFill>
              </a:rPr>
              <a:t>FACT-BASE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806463" y="1806265"/>
            <a:ext cx="1191845" cy="244229"/>
          </a:xfrm>
          <a:prstGeom prst="rect">
            <a:avLst/>
          </a:prstGeom>
          <a:solidFill>
            <a:srgbClr val="000000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842795" y="1835571"/>
            <a:ext cx="3516400" cy="190720"/>
          </a:xfrm>
          <a:prstGeom prst="rect">
            <a:avLst/>
          </a:prstGeom>
          <a:noFill/>
        </p:spPr>
        <p:txBody>
          <a:bodyPr wrap="square" tIns="9144" bIns="9144" anchor="ctr" anchorCtr="0">
            <a:noAutofit/>
          </a:bodyPr>
          <a:lstStyle/>
          <a:p>
            <a:pPr marL="0" lvl="3"/>
            <a:r>
              <a:rPr lang="en-US" sz="1200" dirty="0" smtClean="0">
                <a:solidFill>
                  <a:srgbClr val="FFFFFF"/>
                </a:solidFill>
              </a:rPr>
              <a:t>PERFORMANCE</a:t>
            </a: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gray">
          <a:xfrm rot="988172">
            <a:off x="7541524" y="1649626"/>
            <a:ext cx="1235961" cy="371891"/>
          </a:xfrm>
          <a:prstGeom prst="rect">
            <a:avLst/>
          </a:prstGeom>
          <a:solidFill>
            <a:srgbClr val="CC0000"/>
          </a:solidFill>
          <a:ln w="12700">
            <a:solidFill>
              <a:schemeClr val="tx2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square" lIns="43375" tIns="46987" rIns="43375" bIns="46987" anchor="b">
            <a:spAutoFit/>
          </a:bodyPr>
          <a:lstStyle/>
          <a:p>
            <a:pPr algn="r" defTabSz="939800">
              <a:lnSpc>
                <a:spcPct val="100000"/>
              </a:lnSpc>
              <a:spcBef>
                <a:spcPct val="0"/>
              </a:spcBef>
            </a:pPr>
            <a:r>
              <a:rPr lang="en-US" dirty="0">
                <a:solidFill>
                  <a:schemeClr val="bg1"/>
                </a:solidFill>
              </a:rPr>
              <a:t>Preliminary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748" y="2240708"/>
            <a:ext cx="3992563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625" y="4220534"/>
            <a:ext cx="3614737" cy="106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95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594359" y="633989"/>
            <a:ext cx="8165593" cy="571500"/>
          </a:xfrm>
        </p:spPr>
        <p:txBody>
          <a:bodyPr/>
          <a:lstStyle/>
          <a:p>
            <a:r>
              <a:rPr lang="en-US" dirty="0" smtClean="0"/>
              <a:t>Poll #3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7698" y="1527005"/>
            <a:ext cx="85263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What would be most helpful (check all that apply)? </a:t>
            </a:r>
            <a:endParaRPr lang="en-US" sz="3000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07596" y="2475776"/>
            <a:ext cx="6186486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  <a:buSzPct val="130000"/>
            </a:pPr>
            <a:endParaRPr lang="en-US" sz="900" dirty="0" smtClean="0"/>
          </a:p>
          <a:p>
            <a:pPr>
              <a:buClr>
                <a:srgbClr val="0070C0"/>
              </a:buClr>
              <a:buSzPct val="130000"/>
            </a:pPr>
            <a:r>
              <a:rPr lang="en-US" sz="2800" dirty="0" smtClean="0"/>
              <a:t>More client case studies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dirty="0" smtClean="0"/>
              <a:t>More Super Consumer articles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300" dirty="0"/>
          </a:p>
          <a:p>
            <a:pPr>
              <a:buClr>
                <a:srgbClr val="0070C0"/>
              </a:buClr>
              <a:buSzPct val="130000"/>
            </a:pPr>
            <a:r>
              <a:rPr lang="en-US" sz="2800" dirty="0" smtClean="0"/>
              <a:t>A Super Consumer book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Super Consumer data/analytics products </a:t>
            </a:r>
          </a:p>
          <a:p>
            <a:pPr>
              <a:buClr>
                <a:srgbClr val="0070C0"/>
              </a:buClr>
              <a:buSzPct val="130000"/>
            </a:pPr>
            <a:endParaRPr lang="en-US" sz="2800" dirty="0"/>
          </a:p>
          <a:p>
            <a:pPr>
              <a:buClr>
                <a:srgbClr val="0070C0"/>
              </a:buClr>
              <a:buSzPct val="130000"/>
            </a:pPr>
            <a:r>
              <a:rPr lang="en-US" sz="2800" dirty="0" smtClean="0"/>
              <a:t>Super Consumer strategy workshops</a:t>
            </a:r>
            <a:endParaRPr lang="en-US" sz="4800" b="1" dirty="0"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424080" y="2682993"/>
            <a:ext cx="776218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7422773" y="3564275"/>
            <a:ext cx="776218" cy="463393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6" name="Rectangle 15"/>
          <p:cNvSpPr/>
          <p:nvPr/>
        </p:nvSpPr>
        <p:spPr>
          <a:xfrm>
            <a:off x="7422773" y="5340027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7422773" y="6236660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7422773" y="4412180"/>
            <a:ext cx="777525" cy="46339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9267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555633"/>
            <a:ext cx="8166672" cy="571500"/>
          </a:xfrm>
        </p:spPr>
        <p:txBody>
          <a:bodyPr/>
          <a:lstStyle/>
          <a:p>
            <a:r>
              <a:rPr lang="en-US" sz="2800" dirty="0" smtClean="0"/>
              <a:t>Stay part of the Conversation!</a:t>
            </a:r>
            <a:endParaRPr lang="en-US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514205" y="1182015"/>
            <a:ext cx="6411031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cs typeface="Calibri" pitchFamily="34" charset="0"/>
              </a:rPr>
              <a:t>We’ll register you as part of our Super Consumer Circle</a:t>
            </a:r>
            <a:r>
              <a:rPr lang="en-US" sz="2000" b="1" dirty="0">
                <a:cs typeface="Calibri" pitchFamily="34" charset="0"/>
              </a:rPr>
              <a:t> </a:t>
            </a:r>
            <a:r>
              <a:rPr lang="en-US" sz="2000" b="1" dirty="0" smtClean="0">
                <a:cs typeface="Calibri" pitchFamily="34" charset="0"/>
              </a:rPr>
              <a:t>by emailing us at </a:t>
            </a:r>
            <a:r>
              <a:rPr lang="en-US" sz="2000" u="sng" dirty="0" smtClean="0">
                <a:solidFill>
                  <a:schemeClr val="accent1"/>
                </a:solidFill>
                <a:cs typeface="Calibri" pitchFamily="34" charset="0"/>
              </a:rPr>
              <a:t>superconsumers@thecambridgegroup.com</a:t>
            </a:r>
            <a:endParaRPr lang="en-US" sz="2000" b="1" dirty="0" smtClean="0">
              <a:cs typeface="Calibri" pitchFamily="34" charset="0"/>
            </a:endParaRPr>
          </a:p>
          <a:p>
            <a:endParaRPr lang="en-US" sz="2000" b="1" dirty="0">
              <a:cs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73B632"/>
                </a:solidFill>
                <a:cs typeface="Calibri" pitchFamily="34" charset="0"/>
              </a:rPr>
              <a:t>Be among the first </a:t>
            </a:r>
            <a:r>
              <a:rPr lang="en-US" sz="2000" dirty="0" smtClean="0">
                <a:cs typeface="Calibri" pitchFamily="34" charset="0"/>
              </a:rPr>
              <a:t>to see the latest in research, trends and RESULTS that we are realizing with Super Consumers</a:t>
            </a:r>
            <a:br>
              <a:rPr lang="en-US" sz="2000" dirty="0" smtClean="0">
                <a:cs typeface="Calibri" pitchFamily="34" charset="0"/>
              </a:rPr>
            </a:br>
            <a:endParaRPr lang="en-US" sz="2000" dirty="0" smtClean="0">
              <a:cs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1200" dirty="0" smtClean="0">
              <a:cs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73B632"/>
                </a:solidFill>
                <a:cs typeface="Calibri" pitchFamily="34" charset="0"/>
              </a:rPr>
              <a:t>Gain easy access </a:t>
            </a:r>
            <a:r>
              <a:rPr lang="en-US" sz="2000" dirty="0" smtClean="0">
                <a:cs typeface="Calibri" pitchFamily="34" charset="0"/>
              </a:rPr>
              <a:t>to the next 2-3 Harvard Business Review blogs, articles and potential books</a:t>
            </a:r>
            <a:br>
              <a:rPr lang="en-US" sz="2000" dirty="0" smtClean="0">
                <a:cs typeface="Calibri" pitchFamily="34" charset="0"/>
              </a:rPr>
            </a:br>
            <a:endParaRPr lang="en-US" sz="2000" dirty="0" smtClean="0">
              <a:cs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1200" dirty="0" smtClean="0">
              <a:cs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8DC63F"/>
                </a:solidFill>
                <a:cs typeface="Calibri" pitchFamily="34" charset="0"/>
              </a:rPr>
              <a:t>Engage </a:t>
            </a:r>
            <a:r>
              <a:rPr lang="en-US" sz="2000" dirty="0">
                <a:cs typeface="Calibri" pitchFamily="34" charset="0"/>
              </a:rPr>
              <a:t>with our Super Consumer thought leaders </a:t>
            </a:r>
            <a:r>
              <a:rPr lang="en-US" sz="2000" dirty="0" smtClean="0">
                <a:cs typeface="Calibri" pitchFamily="34" charset="0"/>
              </a:rPr>
              <a:t>to </a:t>
            </a:r>
            <a:r>
              <a:rPr lang="en-US" sz="2000" b="1" dirty="0" smtClean="0">
                <a:solidFill>
                  <a:srgbClr val="73B632"/>
                </a:solidFill>
                <a:cs typeface="Calibri" pitchFamily="34" charset="0"/>
              </a:rPr>
              <a:t>ask questions</a:t>
            </a:r>
            <a:r>
              <a:rPr lang="en-US" sz="2000" dirty="0" smtClean="0">
                <a:cs typeface="Calibri" pitchFamily="34" charset="0"/>
              </a:rPr>
              <a:t>, and </a:t>
            </a:r>
            <a:r>
              <a:rPr lang="en-US" sz="2000" b="1" dirty="0" smtClean="0">
                <a:solidFill>
                  <a:srgbClr val="73B632"/>
                </a:solidFill>
                <a:cs typeface="Calibri" pitchFamily="34" charset="0"/>
              </a:rPr>
              <a:t>make suggestions </a:t>
            </a:r>
            <a:r>
              <a:rPr lang="en-US" sz="2000" dirty="0" smtClean="0">
                <a:cs typeface="Calibri" pitchFamily="34" charset="0"/>
              </a:rPr>
              <a:t>for improvements</a:t>
            </a:r>
            <a:br>
              <a:rPr lang="en-US" sz="2000" dirty="0" smtClean="0">
                <a:cs typeface="Calibri" pitchFamily="34" charset="0"/>
              </a:rPr>
            </a:br>
            <a:endParaRPr lang="en-US" sz="2000" dirty="0" smtClean="0">
              <a:cs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1200" dirty="0">
              <a:cs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73B632"/>
                </a:solidFill>
                <a:cs typeface="Calibri" pitchFamily="34" charset="0"/>
              </a:rPr>
              <a:t>Join Us!  </a:t>
            </a:r>
            <a:r>
              <a:rPr lang="en-US" sz="2000" dirty="0" smtClean="0">
                <a:cs typeface="Calibri" pitchFamily="34" charset="0"/>
              </a:rPr>
              <a:t>For a Nielsen Twitter Chat on </a:t>
            </a:r>
            <a:r>
              <a:rPr lang="en-US" sz="2000" b="1" dirty="0">
                <a:solidFill>
                  <a:srgbClr val="73B632"/>
                </a:solidFill>
                <a:cs typeface="Calibri" pitchFamily="34" charset="0"/>
              </a:rPr>
              <a:t>Friday, September 20th at 12:30pm EST</a:t>
            </a:r>
            <a:r>
              <a:rPr lang="en-US" sz="2000" dirty="0" smtClean="0">
                <a:cs typeface="Calibri" pitchFamily="34" charset="0"/>
              </a:rPr>
              <a:t>. 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>
                <a:cs typeface="Calibri" pitchFamily="34" charset="0"/>
              </a:rPr>
              <a:t>Submit questions to @</a:t>
            </a:r>
            <a:r>
              <a:rPr lang="en-US" sz="2000" dirty="0" err="1" smtClean="0">
                <a:cs typeface="Calibri" pitchFamily="34" charset="0"/>
              </a:rPr>
              <a:t>EddieYoonTCG</a:t>
            </a:r>
            <a:r>
              <a:rPr lang="en-US" sz="2000" dirty="0" smtClean="0">
                <a:cs typeface="Calibri" pitchFamily="34" charset="0"/>
              </a:rPr>
              <a:t>. 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>
                <a:cs typeface="Calibri" pitchFamily="34" charset="0"/>
              </a:rPr>
              <a:t>Search for #</a:t>
            </a:r>
            <a:r>
              <a:rPr lang="en-US" sz="2000" dirty="0" err="1" smtClean="0">
                <a:cs typeface="Calibri" pitchFamily="34" charset="0"/>
              </a:rPr>
              <a:t>NielsenChat</a:t>
            </a:r>
            <a:r>
              <a:rPr lang="en-US" sz="2000" dirty="0" smtClean="0">
                <a:cs typeface="Calibri" pitchFamily="34" charset="0"/>
              </a:rPr>
              <a:t> to follow the discussion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1" y="914400"/>
            <a:ext cx="22860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92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593725" y="676275"/>
            <a:ext cx="8167688" cy="571500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r>
              <a:rPr lang="en-US" sz="3600" cap="none" dirty="0" smtClean="0"/>
              <a:t>THANK YOU!</a:t>
            </a:r>
          </a:p>
        </p:txBody>
      </p:sp>
      <p:sp>
        <p:nvSpPr>
          <p:cNvPr id="24" name="Content Placeholder 23"/>
          <p:cNvSpPr>
            <a:spLocks noGrp="1"/>
          </p:cNvSpPr>
          <p:nvPr/>
        </p:nvSpPr>
        <p:spPr>
          <a:xfrm>
            <a:off x="688975" y="1580070"/>
            <a:ext cx="7332663" cy="4721225"/>
          </a:xfrm>
          <a:prstGeom prst="rect">
            <a:avLst/>
          </a:prstGeom>
        </p:spPr>
        <p:txBody>
          <a:bodyPr/>
          <a:lstStyle/>
          <a:p>
            <a:pPr defTabSz="457200">
              <a:spcBef>
                <a:spcPts val="800"/>
              </a:spcBef>
              <a:buClr>
                <a:srgbClr val="5F5F5F"/>
              </a:buClr>
            </a:pPr>
            <a:r>
              <a:rPr lang="en-US" sz="2400" b="1" dirty="0" smtClean="0">
                <a:solidFill>
                  <a:srgbClr val="707276"/>
                </a:solidFill>
                <a:latin typeface="Calibri" pitchFamily="34" charset="0"/>
              </a:rPr>
              <a:t>Q&amp;A</a:t>
            </a:r>
          </a:p>
          <a:p>
            <a:pPr marL="457200" indent="-457200" defTabSz="457200">
              <a:spcBef>
                <a:spcPts val="800"/>
              </a:spcBef>
              <a:buClr>
                <a:srgbClr val="5F5F5F"/>
              </a:buClr>
              <a:buFont typeface="Arial" charset="0"/>
              <a:buChar char="•"/>
            </a:pPr>
            <a:r>
              <a:rPr lang="en-US" sz="2000" dirty="0" smtClean="0">
                <a:solidFill>
                  <a:srgbClr val="707276"/>
                </a:solidFill>
                <a:latin typeface="Calibri" pitchFamily="34" charset="0"/>
              </a:rPr>
              <a:t>If </a:t>
            </a:r>
            <a:r>
              <a:rPr lang="en-US" sz="2000" dirty="0">
                <a:solidFill>
                  <a:srgbClr val="707276"/>
                </a:solidFill>
                <a:latin typeface="Calibri" pitchFamily="34" charset="0"/>
              </a:rPr>
              <a:t>you have follow-up questions or want more information, please contact your Nielsen Professional Services rep </a:t>
            </a:r>
            <a:endParaRPr lang="en-US" sz="2000" dirty="0" smtClean="0">
              <a:solidFill>
                <a:srgbClr val="707276"/>
              </a:solidFill>
              <a:latin typeface="Calibri" pitchFamily="34" charset="0"/>
            </a:endParaRPr>
          </a:p>
          <a:p>
            <a:pPr defTabSz="457200">
              <a:spcBef>
                <a:spcPts val="800"/>
              </a:spcBef>
              <a:buClr>
                <a:srgbClr val="5F5F5F"/>
              </a:buClr>
            </a:pPr>
            <a:endParaRPr lang="en-US" sz="2000" dirty="0">
              <a:solidFill>
                <a:srgbClr val="707276"/>
              </a:solidFill>
              <a:latin typeface="Calibri" pitchFamily="34" charset="0"/>
            </a:endParaRPr>
          </a:p>
          <a:p>
            <a:pPr marL="457200" indent="-457200" defTabSz="457200">
              <a:spcBef>
                <a:spcPts val="800"/>
              </a:spcBef>
              <a:buClr>
                <a:srgbClr val="5F5F5F"/>
              </a:buClr>
              <a:buFont typeface="Arial" charset="0"/>
              <a:buChar char="•"/>
            </a:pPr>
            <a:r>
              <a:rPr lang="en-US" sz="2000" dirty="0">
                <a:solidFill>
                  <a:srgbClr val="5F5F5F"/>
                </a:solidFill>
                <a:latin typeface="Calibri" pitchFamily="34" charset="0"/>
              </a:rPr>
              <a:t>If you are not a current Nielsen client, please contact us</a:t>
            </a:r>
          </a:p>
          <a:p>
            <a:pPr marL="742950" lvl="1" indent="-285750" defTabSz="457200">
              <a:spcBef>
                <a:spcPts val="800"/>
              </a:spcBef>
              <a:buClr>
                <a:srgbClr val="5F5F5F"/>
              </a:buClr>
              <a:buFont typeface="Arial" charset="0"/>
              <a:buNone/>
            </a:pPr>
            <a:r>
              <a:rPr lang="en-US" sz="2000" dirty="0">
                <a:solidFill>
                  <a:srgbClr val="5F5F5F"/>
                </a:solidFill>
                <a:latin typeface="Calibri" pitchFamily="34" charset="0"/>
              </a:rPr>
              <a:t>Phone:	800-553-3727</a:t>
            </a:r>
          </a:p>
          <a:p>
            <a:pPr marL="742950" lvl="1" indent="-285750" defTabSz="457200">
              <a:spcBef>
                <a:spcPts val="800"/>
              </a:spcBef>
              <a:buClr>
                <a:srgbClr val="5F5F5F"/>
              </a:buClr>
              <a:buFont typeface="Arial" charset="0"/>
              <a:buNone/>
            </a:pPr>
            <a:r>
              <a:rPr lang="en-US" sz="2000" dirty="0">
                <a:solidFill>
                  <a:srgbClr val="5F5F5F"/>
                </a:solidFill>
                <a:latin typeface="Calibri" pitchFamily="34" charset="0"/>
              </a:rPr>
              <a:t>Email:	</a:t>
            </a:r>
            <a:r>
              <a:rPr lang="en-US" sz="2000" dirty="0" smtClean="0">
                <a:solidFill>
                  <a:srgbClr val="FF0000"/>
                </a:solidFill>
                <a:latin typeface="Calibri" pitchFamily="34" charset="0"/>
                <a:hlinkClick r:id="rId3"/>
              </a:rPr>
              <a:t>superconsumers@thecambridgegroup.com</a:t>
            </a:r>
            <a:endParaRPr lang="en-US" sz="20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marL="742950" lvl="1" indent="-285750" defTabSz="457200">
              <a:spcBef>
                <a:spcPts val="800"/>
              </a:spcBef>
              <a:buClr>
                <a:srgbClr val="5F5F5F"/>
              </a:buClr>
              <a:buFont typeface="Arial" charset="0"/>
              <a:buNone/>
            </a:pPr>
            <a:r>
              <a:rPr lang="en-US" sz="2000" dirty="0" smtClean="0">
                <a:solidFill>
                  <a:srgbClr val="5F5F5F"/>
                </a:solidFill>
                <a:latin typeface="Calibri" pitchFamily="34" charset="0"/>
              </a:rPr>
              <a:t>OR</a:t>
            </a:r>
            <a:r>
              <a:rPr lang="en-US" sz="2000" dirty="0">
                <a:solidFill>
                  <a:srgbClr val="5F5F5F"/>
                </a:solidFill>
                <a:latin typeface="Calibri" pitchFamily="34" charset="0"/>
              </a:rPr>
              <a:t>, if you have any questions regarding the content of this webinar, you can also contact:</a:t>
            </a:r>
          </a:p>
          <a:p>
            <a:pPr marL="742950" lvl="1" indent="-285750" defTabSz="457200">
              <a:spcBef>
                <a:spcPts val="800"/>
              </a:spcBef>
              <a:buClr>
                <a:srgbClr val="5F5F5F"/>
              </a:buClr>
              <a:buFont typeface="Arial" charset="0"/>
              <a:buNone/>
            </a:pPr>
            <a:r>
              <a:rPr lang="en-US" sz="2000" dirty="0" smtClean="0">
                <a:solidFill>
                  <a:srgbClr val="5F5F5F"/>
                </a:solidFill>
                <a:latin typeface="Calibri" pitchFamily="34" charset="0"/>
              </a:rPr>
              <a:t>Eddie Yoon, </a:t>
            </a:r>
            <a:r>
              <a:rPr lang="en-US" sz="2000" dirty="0">
                <a:solidFill>
                  <a:srgbClr val="5F5F5F"/>
                </a:solidFill>
                <a:latin typeface="Calibri" pitchFamily="34" charset="0"/>
              </a:rPr>
              <a:t>email</a:t>
            </a:r>
            <a:r>
              <a:rPr lang="en-US" sz="2000" dirty="0" smtClean="0">
                <a:solidFill>
                  <a:srgbClr val="5F5F5F"/>
                </a:solidFill>
                <a:latin typeface="Calibri" pitchFamily="34" charset="0"/>
              </a:rPr>
              <a:t>:      </a:t>
            </a:r>
            <a:r>
              <a:rPr lang="en-US" sz="2000" dirty="0">
                <a:solidFill>
                  <a:srgbClr val="5F5F5F"/>
                </a:solidFill>
                <a:latin typeface="Calibri" pitchFamily="34" charset="0"/>
              </a:rPr>
              <a:t>	</a:t>
            </a:r>
            <a:r>
              <a:rPr lang="en-US" sz="2000" dirty="0" smtClean="0">
                <a:solidFill>
                  <a:srgbClr val="5F5F5F"/>
                </a:solidFill>
                <a:latin typeface="Calibri" pitchFamily="34" charset="0"/>
              </a:rPr>
              <a:t>	</a:t>
            </a:r>
            <a:r>
              <a:rPr lang="en-US" sz="2000" dirty="0" smtClean="0">
                <a:hlinkClick r:id="rId4"/>
              </a:rPr>
              <a:t>eyoon@thecambridgegroup.com</a:t>
            </a:r>
            <a:endParaRPr lang="en-US" sz="2000" dirty="0" smtClean="0"/>
          </a:p>
          <a:p>
            <a:pPr marL="742950" lvl="1" indent="-285750" defTabSz="457200">
              <a:spcBef>
                <a:spcPts val="800"/>
              </a:spcBef>
              <a:buClr>
                <a:srgbClr val="5F5F5F"/>
              </a:buClr>
            </a:pPr>
            <a:r>
              <a:rPr lang="en-US" sz="2000" dirty="0" smtClean="0">
                <a:solidFill>
                  <a:srgbClr val="5F5F5F"/>
                </a:solidFill>
                <a:latin typeface="Calibri" pitchFamily="34" charset="0"/>
              </a:rPr>
              <a:t>Other Nielsen Contacts:	</a:t>
            </a:r>
            <a:r>
              <a:rPr lang="en-US" sz="2000" dirty="0" smtClean="0">
                <a:solidFill>
                  <a:srgbClr val="F15722"/>
                </a:solidFill>
                <a:latin typeface="Calibri" pitchFamily="34" charset="0"/>
                <a:hlinkClick r:id="rId5"/>
              </a:rPr>
              <a:t>dennis.moore@nielsen.com</a:t>
            </a:r>
            <a:endParaRPr lang="en-US" sz="2000" dirty="0" smtClean="0">
              <a:solidFill>
                <a:srgbClr val="F15722"/>
              </a:solidFill>
              <a:latin typeface="Calibri" pitchFamily="34" charset="0"/>
            </a:endParaRPr>
          </a:p>
          <a:p>
            <a:pPr marL="742950" lvl="1" indent="-285750" defTabSz="457200">
              <a:spcBef>
                <a:spcPts val="800"/>
              </a:spcBef>
              <a:buClr>
                <a:srgbClr val="5F5F5F"/>
              </a:buClr>
            </a:pPr>
            <a:endParaRPr lang="en-US" sz="2000" dirty="0" smtClean="0">
              <a:solidFill>
                <a:srgbClr val="F15722"/>
              </a:solidFill>
              <a:latin typeface="Calibri" pitchFamily="34" charset="0"/>
            </a:endParaRPr>
          </a:p>
          <a:p>
            <a:pPr marL="742950" lvl="1" indent="-285750" defTabSz="457200">
              <a:spcBef>
                <a:spcPts val="800"/>
              </a:spcBef>
              <a:buClr>
                <a:srgbClr val="5F5F5F"/>
              </a:buClr>
            </a:pPr>
            <a:r>
              <a:rPr lang="en-US" sz="2000" dirty="0">
                <a:solidFill>
                  <a:srgbClr val="F15722"/>
                </a:solidFill>
                <a:latin typeface="Calibri" pitchFamily="34" charset="0"/>
              </a:rPr>
              <a:t>	</a:t>
            </a:r>
            <a:r>
              <a:rPr lang="en-US" sz="2000" dirty="0" smtClean="0">
                <a:solidFill>
                  <a:srgbClr val="F15722"/>
                </a:solidFill>
                <a:latin typeface="Calibri" pitchFamily="34" charset="0"/>
              </a:rPr>
              <a:t>						</a:t>
            </a:r>
            <a:endParaRPr lang="en-US" sz="2000" dirty="0">
              <a:solidFill>
                <a:srgbClr val="F15722"/>
              </a:solidFill>
              <a:latin typeface="Calibri" pitchFamily="34" charset="0"/>
            </a:endParaRPr>
          </a:p>
          <a:p>
            <a:pPr marL="742950" lvl="1" indent="-285750" defTabSz="457200">
              <a:spcBef>
                <a:spcPts val="800"/>
              </a:spcBef>
              <a:buClr>
                <a:srgbClr val="5F5F5F"/>
              </a:buClr>
              <a:buFont typeface="Arial" charset="0"/>
              <a:buNone/>
            </a:pPr>
            <a:endParaRPr lang="en-US" sz="2000" u="sng" dirty="0" smtClean="0">
              <a:solidFill>
                <a:srgbClr val="F15722"/>
              </a:solidFill>
              <a:latin typeface="Calibri" pitchFamily="34" charset="0"/>
            </a:endParaRPr>
          </a:p>
          <a:p>
            <a:pPr marL="742950" lvl="1" indent="-285750" defTabSz="457200">
              <a:spcBef>
                <a:spcPts val="800"/>
              </a:spcBef>
              <a:buClr>
                <a:srgbClr val="5F5F5F"/>
              </a:buClr>
              <a:buFont typeface="Arial" charset="0"/>
              <a:buNone/>
            </a:pPr>
            <a:endParaRPr lang="en-US" sz="2000" dirty="0">
              <a:solidFill>
                <a:srgbClr val="5F5F5F"/>
              </a:solidFill>
              <a:latin typeface="Calibri" pitchFamily="34" charset="0"/>
            </a:endParaRPr>
          </a:p>
          <a:p>
            <a:pPr marL="457200" indent="-457200" defTabSz="457200">
              <a:spcBef>
                <a:spcPts val="800"/>
              </a:spcBef>
              <a:buClr>
                <a:srgbClr val="5F5F5F"/>
              </a:buClr>
              <a:buFont typeface="Arial" charset="0"/>
              <a:buNone/>
            </a:pPr>
            <a:endParaRPr lang="en-US" sz="2000" dirty="0">
              <a:solidFill>
                <a:srgbClr val="5F5F5F"/>
              </a:solidFill>
              <a:latin typeface="Calibri" pitchFamily="34" charset="0"/>
            </a:endParaRPr>
          </a:p>
          <a:p>
            <a:pPr marL="457200" indent="-457200" defTabSz="457200">
              <a:spcBef>
                <a:spcPts val="800"/>
              </a:spcBef>
              <a:buClr>
                <a:srgbClr val="5F5F5F"/>
              </a:buClr>
              <a:buFont typeface="Arial" charset="0"/>
              <a:buChar char="•"/>
            </a:pPr>
            <a:endParaRPr lang="en-US" sz="2000" dirty="0">
              <a:solidFill>
                <a:srgbClr val="5F5F5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40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48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.u.UG._wkiqcmp44ZrwU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.u.UG._wkiqcmp44Zrw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007_2010_Multicolor_Template_Standard_12_19_12">
  <a:themeElements>
    <a:clrScheme name="Multicolor">
      <a:dk1>
        <a:srgbClr val="5F5F5F"/>
      </a:dk1>
      <a:lt1>
        <a:srgbClr val="FFFFFF"/>
      </a:lt1>
      <a:dk2>
        <a:srgbClr val="000000"/>
      </a:dk2>
      <a:lt2>
        <a:srgbClr val="707276"/>
      </a:lt2>
      <a:accent1>
        <a:srgbClr val="009DD9"/>
      </a:accent1>
      <a:accent2>
        <a:srgbClr val="FF8300"/>
      </a:accent2>
      <a:accent3>
        <a:srgbClr val="B21DAC"/>
      </a:accent3>
      <a:accent4>
        <a:srgbClr val="D70036"/>
      </a:accent4>
      <a:accent5>
        <a:srgbClr val="707276"/>
      </a:accent5>
      <a:accent6>
        <a:srgbClr val="000000"/>
      </a:accent6>
      <a:hlink>
        <a:srgbClr val="B21DAC"/>
      </a:hlink>
      <a:folHlink>
        <a:srgbClr val="D7003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>
            <a:lumMod val="20000"/>
            <a:lumOff val="8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Yellow">
      <a:srgbClr val="FFCD00"/>
    </a:custClr>
    <a:custClr name="Dark Red">
      <a:srgbClr val="9B0C10"/>
    </a:custClr>
    <a:custClr name="Light Red">
      <a:srgbClr val="F69493"/>
    </a:custClr>
    <a:custClr name="Pale Red">
      <a:srgbClr val="FACAC7"/>
    </a:custClr>
    <a:custClr name="Dark Purple">
      <a:srgbClr val="80076B"/>
    </a:custClr>
    <a:custClr name="Light Purple">
      <a:srgbClr val="DE98D5"/>
    </a:custClr>
    <a:custClr name="Pale Purple">
      <a:srgbClr val="F0CCEB"/>
    </a:custClr>
    <a:custClr name="Dark Orange">
      <a:srgbClr val="F15722"/>
    </a:custClr>
    <a:custClr name="Light Orange">
      <a:srgbClr val="FCBC85"/>
    </a:custClr>
    <a:custClr name="Pale Orange">
      <a:srgbClr val="FEDBBD"/>
    </a:custClr>
    <a:custClr name="Dark Cyan">
      <a:srgbClr val="007FC7"/>
    </a:custClr>
    <a:custClr name="Light Cyan">
      <a:srgbClr val="6ECFF6"/>
    </a:custClr>
    <a:custClr name="Pale Cyan">
      <a:srgbClr val="B9E5FB"/>
    </a:custClr>
    <a:custClr name="Dark Green">
      <a:srgbClr val="218535"/>
    </a:custClr>
    <a:custClr name="Green">
      <a:srgbClr val="8DC63F"/>
    </a:custClr>
    <a:custClr name="Light Green">
      <a:srgbClr val="C4DF9B"/>
    </a:custClr>
    <a:custClr name="Pale Green">
      <a:srgbClr val="E0EED0"/>
    </a:custClr>
    <a:custClr name="Light Gray">
      <a:srgbClr val="B6B6B9"/>
    </a:custClr>
  </a:custClr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ulticolor">
    <a:dk1>
      <a:srgbClr val="5F5F5F"/>
    </a:dk1>
    <a:lt1>
      <a:srgbClr val="FFFFFF"/>
    </a:lt1>
    <a:dk2>
      <a:srgbClr val="000000"/>
    </a:dk2>
    <a:lt2>
      <a:srgbClr val="707276"/>
    </a:lt2>
    <a:accent1>
      <a:srgbClr val="009DD9"/>
    </a:accent1>
    <a:accent2>
      <a:srgbClr val="FF8300"/>
    </a:accent2>
    <a:accent3>
      <a:srgbClr val="B21DAC"/>
    </a:accent3>
    <a:accent4>
      <a:srgbClr val="D70036"/>
    </a:accent4>
    <a:accent5>
      <a:srgbClr val="707276"/>
    </a:accent5>
    <a:accent6>
      <a:srgbClr val="000000"/>
    </a:accent6>
    <a:hlink>
      <a:srgbClr val="B21DAC"/>
    </a:hlink>
    <a:folHlink>
      <a:srgbClr val="D70036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Couture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8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1035</TotalTime>
  <Words>850</Words>
  <Application>Microsoft Office PowerPoint</Application>
  <PresentationFormat>On-screen Show (4:3)</PresentationFormat>
  <Paragraphs>251</Paragraphs>
  <Slides>30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2007_2010_Multicolor_Template_Standard_12_19_12</vt:lpstr>
      <vt:lpstr>think-cell Slide</vt:lpstr>
      <vt:lpstr>UPCOMING WEBINARS</vt:lpstr>
      <vt:lpstr>Super Consumers</vt:lpstr>
      <vt:lpstr>Presentation Speakers</vt:lpstr>
      <vt:lpstr>Super Consumers</vt:lpstr>
      <vt:lpstr>Poll #1</vt:lpstr>
      <vt:lpstr>What we’ll cover today</vt:lpstr>
      <vt:lpstr>who are they?</vt:lpstr>
      <vt:lpstr>They may seem familiar…</vt:lpstr>
      <vt:lpstr>But they are more POWERFUL</vt:lpstr>
      <vt:lpstr>Poll #2</vt:lpstr>
      <vt:lpstr>WHY you SHOULD STOP!  AND TAKE NOTE</vt:lpstr>
      <vt:lpstr>#1—THEY EXIST EVERYwhere</vt:lpstr>
      <vt:lpstr>#2—they can fix marketing myopia</vt:lpstr>
      <vt:lpstr>#3—They are super heroes in plain sight</vt:lpstr>
      <vt:lpstr>Super Consumers  value for Kraft</vt:lpstr>
      <vt:lpstr>The super consumer fact-base</vt:lpstr>
      <vt:lpstr>Busting myths</vt:lpstr>
      <vt:lpstr>Super Consumers elevated Velveeta</vt:lpstr>
      <vt:lpstr>They made us rethink…</vt:lpstr>
      <vt:lpstr>Super Consumers IMPACT KRAFT ANALYTICS</vt:lpstr>
      <vt:lpstr>Super consumer: expand across research types</vt:lpstr>
      <vt:lpstr>They changed how we evaluate innovation </vt:lpstr>
      <vt:lpstr>What’s next?</vt:lpstr>
      <vt:lpstr>Super CONSUMERS – ToDAY AND TOMORROW</vt:lpstr>
      <vt:lpstr>5 key questions THAT CAN BE ADDRESSED TODAY</vt:lpstr>
      <vt:lpstr>R&amp;D &amp; product innovation is in the works</vt:lpstr>
      <vt:lpstr>Poll #3</vt:lpstr>
      <vt:lpstr>Stay part of the Conversation!</vt:lpstr>
      <vt:lpstr>THANK YOU!</vt:lpstr>
      <vt:lpstr>PowerPoint Presentation</vt:lpstr>
    </vt:vector>
  </TitlesOfParts>
  <Company>Nielsen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TWO-LINE HEADLINE GOES HERE</dc:title>
  <dc:creator>Ellen Jantsch</dc:creator>
  <cp:lastModifiedBy>Elias Gagas</cp:lastModifiedBy>
  <cp:revision>120</cp:revision>
  <dcterms:created xsi:type="dcterms:W3CDTF">2012-12-22T21:35:06Z</dcterms:created>
  <dcterms:modified xsi:type="dcterms:W3CDTF">2013-09-23T08:50:46Z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1561715</vt:lpwstr>
  </property>
  <property fmtid="{D5CDD505-2E9C-101B-9397-08002B2CF9AE}" pid="3" name="NXPowerLiteSettings">
    <vt:lpwstr>F2200358026400</vt:lpwstr>
  </property>
  <property fmtid="{D5CDD505-2E9C-101B-9397-08002B2CF9AE}" pid="4" name="NXPowerLiteVersion">
    <vt:lpwstr>D5.0.8</vt:lpwstr>
  </property>
  <property fmtid="{D5CDD505-2E9C-101B-9397-08002B2CF9AE}" pid="5" name="_NewReviewCycle">
    <vt:lpwstr/>
  </property>
</Properties>
</file>